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 id="214748368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y="6858000" cx="12192000"/>
  <p:notesSz cx="6858000" cy="9144000"/>
  <p:embeddedFontLst>
    <p:embeddedFont>
      <p:font typeface="Proxima Nova"/>
      <p:regular r:id="rId36"/>
      <p:bold r:id="rId37"/>
      <p:italic r:id="rId38"/>
      <p:boldItalic r:id="rId39"/>
    </p:embeddedFont>
    <p:embeddedFont>
      <p:font typeface="Roboto"/>
      <p:regular r:id="rId40"/>
      <p:bold r:id="rId41"/>
      <p:italic r:id="rId42"/>
      <p:boldItalic r:id="rId43"/>
    </p:embeddedFont>
    <p:embeddedFont>
      <p:font typeface="Nuni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98BD2F2-E0D8-4466-8F9C-AD1E57BF352B}">
  <a:tblStyle styleId="{698BD2F2-E0D8-4466-8F9C-AD1E57BF352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20" Type="http://schemas.openxmlformats.org/officeDocument/2006/relationships/slide" Target="slides/slide13.xml"/><Relationship Id="rId42" Type="http://schemas.openxmlformats.org/officeDocument/2006/relationships/font" Target="fonts/Roboto-italic.fntdata"/><Relationship Id="rId41" Type="http://schemas.openxmlformats.org/officeDocument/2006/relationships/font" Target="fonts/Roboto-bold.fntdata"/><Relationship Id="rId22" Type="http://schemas.openxmlformats.org/officeDocument/2006/relationships/slide" Target="slides/slide15.xml"/><Relationship Id="rId44" Type="http://schemas.openxmlformats.org/officeDocument/2006/relationships/font" Target="fonts/Nunito-regular.fntdata"/><Relationship Id="rId21" Type="http://schemas.openxmlformats.org/officeDocument/2006/relationships/slide" Target="slides/slide14.xml"/><Relationship Id="rId43" Type="http://schemas.openxmlformats.org/officeDocument/2006/relationships/font" Target="fonts/Roboto-boldItalic.fntdata"/><Relationship Id="rId24" Type="http://schemas.openxmlformats.org/officeDocument/2006/relationships/slide" Target="slides/slide17.xml"/><Relationship Id="rId46" Type="http://schemas.openxmlformats.org/officeDocument/2006/relationships/font" Target="fonts/Nunito-italic.fntdata"/><Relationship Id="rId23" Type="http://schemas.openxmlformats.org/officeDocument/2006/relationships/slide" Target="slides/slide16.xml"/><Relationship Id="rId45" Type="http://schemas.openxmlformats.org/officeDocument/2006/relationships/font" Target="fonts/Nuni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47" Type="http://schemas.openxmlformats.org/officeDocument/2006/relationships/font" Target="fonts/Nunito-boldItalic.fntdata"/><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font" Target="fonts/ProximaNova-bold.fntdata"/><Relationship Id="rId14" Type="http://schemas.openxmlformats.org/officeDocument/2006/relationships/slide" Target="slides/slide7.xml"/><Relationship Id="rId36" Type="http://schemas.openxmlformats.org/officeDocument/2006/relationships/font" Target="fonts/ProximaNova-regular.fntdata"/><Relationship Id="rId17" Type="http://schemas.openxmlformats.org/officeDocument/2006/relationships/slide" Target="slides/slide10.xml"/><Relationship Id="rId39" Type="http://schemas.openxmlformats.org/officeDocument/2006/relationships/font" Target="fonts/ProximaNova-boldItalic.fntdata"/><Relationship Id="rId16" Type="http://schemas.openxmlformats.org/officeDocument/2006/relationships/slide" Target="slides/slide9.xml"/><Relationship Id="rId38" Type="http://schemas.openxmlformats.org/officeDocument/2006/relationships/font" Target="fonts/ProximaNova-italic.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sLxvy7J_l4j0b7-YziZj-y6gxB2fdTza9TlN-5vbDyk/edit"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4fc29fde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4fc29fde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old documentation: </a:t>
            </a:r>
            <a:r>
              <a:rPr lang="en-US" u="sng">
                <a:solidFill>
                  <a:schemeClr val="hlink"/>
                </a:solidFill>
                <a:hlinkClick r:id="rId2"/>
              </a:rPr>
              <a:t>https://docs.google.com/document/d/1sLxvy7J_l4j0b7-YziZj-y6gxB2fdTza9TlN-5vbDyk/edit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588d5693cd_0_3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588d5693c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Login- This is when a customer logs in. Application name: KOKO Point or myKOKO</a:t>
            </a:r>
            <a:endParaRPr/>
          </a:p>
          <a:p>
            <a:pPr indent="0" lvl="0" marL="0" rtl="0" algn="l">
              <a:spcBef>
                <a:spcPts val="0"/>
              </a:spcBef>
              <a:spcAft>
                <a:spcPts val="0"/>
              </a:spcAft>
              <a:buNone/>
            </a:pPr>
            <a:r>
              <a:rPr lang="en-US"/>
              <a:t>Credit Purchase- this is a record for a </a:t>
            </a:r>
            <a:r>
              <a:rPr lang="en-US"/>
              <a:t>customer</a:t>
            </a:r>
            <a:r>
              <a:rPr lang="en-US"/>
              <a:t> top up through MPESA till number.</a:t>
            </a:r>
            <a:endParaRPr/>
          </a:p>
          <a:p>
            <a:pPr indent="0" lvl="0" marL="0" rtl="0" algn="l">
              <a:spcBef>
                <a:spcPts val="0"/>
              </a:spcBef>
              <a:spcAft>
                <a:spcPts val="0"/>
              </a:spcAft>
              <a:buNone/>
            </a:pPr>
            <a:r>
              <a:rPr lang="en-US"/>
              <a:t>SMS Sent- is a record of an SMS from KOKO to the customer</a:t>
            </a:r>
            <a:endParaRPr/>
          </a:p>
          <a:p>
            <a:pPr indent="0" lvl="0" marL="0" rtl="0" algn="l">
              <a:spcBef>
                <a:spcPts val="0"/>
              </a:spcBef>
              <a:spcAft>
                <a:spcPts val="0"/>
              </a:spcAft>
              <a:buNone/>
            </a:pPr>
            <a:r>
              <a:rPr lang="en-US"/>
              <a:t>Where an event is initiated by a KOKO staff through KOKO manager, the event will contain the terms “Admin Transfer”, “User PIN Reset by Admin” etc. A comment must be put in the case where a staff performs such an action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588d5693cd_0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588d5693cd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Pre-order aborted- this is when a customer initiates a cooker purchase through the Start saving option and exits the process mid-way- just before the Lipa na MPESA screen option</a:t>
            </a:r>
            <a:endParaRPr/>
          </a:p>
          <a:p>
            <a:pPr indent="0" lvl="0" marL="0" rtl="0" algn="l">
              <a:spcBef>
                <a:spcPts val="0"/>
              </a:spcBef>
              <a:spcAft>
                <a:spcPts val="0"/>
              </a:spcAft>
              <a:buNone/>
            </a:pPr>
            <a:r>
              <a:rPr lang="en-US"/>
              <a:t>Pre-order cancelled- this is a record of a cancellation of a pre-order if the customer initiates a cooker purchase through start saving option, but does not start depositing money to the till number within 14 days. Usually the customer will receive a reminder message every 48hrs.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604e2cc6ab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604e2cc6a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screens show the customer details. </a:t>
            </a:r>
            <a:endParaRPr/>
          </a:p>
          <a:p>
            <a:pPr indent="0" lvl="0" marL="0" rtl="0" algn="l">
              <a:spcBef>
                <a:spcPts val="0"/>
              </a:spcBef>
              <a:spcAft>
                <a:spcPts val="0"/>
              </a:spcAft>
              <a:buNone/>
            </a:pPr>
            <a:r>
              <a:rPr lang="en-US"/>
              <a:t>NB: </a:t>
            </a:r>
            <a:r>
              <a:rPr b="1" lang="en-US"/>
              <a:t>Primary account Balance</a:t>
            </a:r>
            <a:r>
              <a:rPr lang="en-US"/>
              <a:t> shows the current </a:t>
            </a:r>
            <a:r>
              <a:rPr b="1" lang="en-US"/>
              <a:t>KOKO Credit/ Money</a:t>
            </a:r>
            <a:r>
              <a:rPr lang="en-US"/>
              <a:t> in the customer wallet</a:t>
            </a:r>
            <a:endParaRPr/>
          </a:p>
          <a:p>
            <a:pPr indent="0" lvl="0" marL="0" rtl="0" algn="l">
              <a:spcBef>
                <a:spcPts val="0"/>
              </a:spcBef>
              <a:spcAft>
                <a:spcPts val="0"/>
              </a:spcAft>
              <a:buNone/>
            </a:pPr>
            <a:r>
              <a:rPr lang="en-US"/>
              <a:t>Inventory shows the number of canisters assigned to the customer during collect cooker / canister process.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588d5693cd_0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588d5693cd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screens show the customer details. </a:t>
            </a:r>
            <a:endParaRPr/>
          </a:p>
          <a:p>
            <a:pPr indent="0" lvl="0" marL="0" rtl="0" algn="l">
              <a:spcBef>
                <a:spcPts val="0"/>
              </a:spcBef>
              <a:spcAft>
                <a:spcPts val="0"/>
              </a:spcAft>
              <a:buNone/>
            </a:pPr>
            <a:r>
              <a:rPr lang="en-US"/>
              <a:t>NB: </a:t>
            </a:r>
            <a:r>
              <a:rPr b="1" lang="en-US"/>
              <a:t>Primary account Balance</a:t>
            </a:r>
            <a:r>
              <a:rPr lang="en-US"/>
              <a:t> shows the current </a:t>
            </a:r>
            <a:r>
              <a:rPr b="1" lang="en-US"/>
              <a:t>KOKO Credit/ Money</a:t>
            </a:r>
            <a:r>
              <a:rPr lang="en-US"/>
              <a:t> in the customer wallet</a:t>
            </a:r>
            <a:endParaRPr/>
          </a:p>
          <a:p>
            <a:pPr indent="0" lvl="0" marL="0" rtl="0" algn="l">
              <a:spcBef>
                <a:spcPts val="0"/>
              </a:spcBef>
              <a:spcAft>
                <a:spcPts val="0"/>
              </a:spcAft>
              <a:buNone/>
            </a:pPr>
            <a:r>
              <a:rPr lang="en-US"/>
              <a:t>Inventory shows the number of canisters assigned to the customer during collect cooker / canister process.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588d5693cd_0_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588d5693cd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588d5693cd_0_7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588d5693cd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Search by Phone number - 7XXXXXXX</a:t>
            </a:r>
            <a:endParaRPr/>
          </a:p>
          <a:p>
            <a:pPr indent="0" lvl="0" marL="0" rtl="0" algn="l">
              <a:spcBef>
                <a:spcPts val="0"/>
              </a:spcBef>
              <a:spcAft>
                <a:spcPts val="0"/>
              </a:spcAft>
              <a:buNone/>
            </a:pPr>
            <a:r>
              <a:rPr lang="en-US"/>
              <a:t>Record Limit- 10, 20, 50, 100 etc</a:t>
            </a:r>
            <a:endParaRPr/>
          </a:p>
          <a:p>
            <a:pPr indent="0" lvl="0" marL="0" rtl="0" algn="l">
              <a:spcBef>
                <a:spcPts val="0"/>
              </a:spcBef>
              <a:spcAft>
                <a:spcPts val="0"/>
              </a:spcAft>
              <a:buNone/>
            </a:pPr>
            <a:r>
              <a:rPr lang="en-US"/>
              <a:t>Order state:</a:t>
            </a:r>
            <a:endParaRPr/>
          </a:p>
          <a:p>
            <a:pPr indent="0" lvl="0" marL="0" rtl="0" algn="l">
              <a:spcBef>
                <a:spcPts val="0"/>
              </a:spcBef>
              <a:spcAft>
                <a:spcPts val="0"/>
              </a:spcAft>
              <a:buNone/>
            </a:pPr>
            <a:r>
              <a:rPr lang="en-US"/>
              <a:t>Placed in Odoo- this means that there is a Draft Sales Order in the ERP</a:t>
            </a:r>
            <a:endParaRPr/>
          </a:p>
          <a:p>
            <a:pPr indent="0" lvl="0" marL="0" rtl="0" algn="l">
              <a:spcBef>
                <a:spcPts val="0"/>
              </a:spcBef>
              <a:spcAft>
                <a:spcPts val="0"/>
              </a:spcAft>
              <a:buNone/>
            </a:pPr>
            <a:r>
              <a:rPr lang="en-US"/>
              <a:t>Fulfilled in Odoo- This means that the customer collecte their cooker, fulfilled by entering the kit serial ID on the KP, the Kit was consumed in our inventory and the canister tag assigned to the customer. (This is visible in Inventory under Customer Details)</a:t>
            </a:r>
            <a:endParaRPr/>
          </a:p>
          <a:p>
            <a:pPr indent="0" lvl="0" marL="0" rtl="0" algn="l">
              <a:spcBef>
                <a:spcPts val="0"/>
              </a:spcBef>
              <a:spcAft>
                <a:spcPts val="0"/>
              </a:spcAft>
              <a:buNone/>
            </a:pPr>
            <a:r>
              <a:rPr lang="en-US"/>
              <a:t>Cancelled- The order was cancelled at the request of the customer and funds were returned back to the customer’s MPESA.</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588d5693cd_0_8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588d5693cd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Pre-order view:</a:t>
            </a:r>
            <a:endParaRPr/>
          </a:p>
          <a:p>
            <a:pPr indent="0" lvl="0" marL="0" rtl="0" algn="l">
              <a:spcBef>
                <a:spcPts val="0"/>
              </a:spcBef>
              <a:spcAft>
                <a:spcPts val="0"/>
              </a:spcAft>
              <a:buNone/>
            </a:pPr>
            <a:r>
              <a:rPr lang="en-US"/>
              <a:t>Search options by Name, Phone number, pre-order after/ before, Pre-order action (buy now or start saving), and page size- number of records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5eb9a8ebef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5eb9a8ebe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Edit icon, click on Cancel. Must be accompanied by a reason.</a:t>
            </a:r>
            <a:endParaRPr/>
          </a:p>
          <a:p>
            <a:pPr indent="0" lvl="0" marL="0" rtl="0" algn="l">
              <a:spcBef>
                <a:spcPts val="0"/>
              </a:spcBef>
              <a:spcAft>
                <a:spcPts val="0"/>
              </a:spcAft>
              <a:buNone/>
            </a:pPr>
            <a:r>
              <a:rPr lang="en-US"/>
              <a:t>Same process for orders</a:t>
            </a:r>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5fd2b8f3f5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5fd2b8f3f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Edit icon, click on Cancel. Must be accompanied by a reason.</a:t>
            </a:r>
            <a:endParaRPr/>
          </a:p>
          <a:p>
            <a:pPr indent="0" lvl="0" marL="0" rtl="0" algn="l">
              <a:spcBef>
                <a:spcPts val="0"/>
              </a:spcBef>
              <a:spcAft>
                <a:spcPts val="0"/>
              </a:spcAft>
              <a:buNone/>
            </a:pPr>
            <a:r>
              <a:rPr lang="en-US"/>
              <a:t>Same process for orders</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62fc24ca07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62fc24ca0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5eba5e36c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5eba5e36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62fc24ca0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62fc24ca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41ae6f8ee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41ae6f8e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41ad26903f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41ad26903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41ae6f8ee2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41ae6f8ee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707976e78e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707976e78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65bc6319d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65bc6319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65bc6319db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65bc6319d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658c7c3f85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658c7c3f8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4fc29fde19_2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4fc29fde19_2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4fc29fde19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4fc29fde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54415996d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54415996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5fd027c569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fd027c56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588d5693cd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588d5693c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588d5693cd_0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88d5693c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588d5693cd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588d5693c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US"/>
              <a:t>Customer Status:</a:t>
            </a:r>
            <a:endParaRPr b="1"/>
          </a:p>
          <a:p>
            <a:pPr indent="0" lvl="0" marL="0" rtl="0" algn="l">
              <a:spcBef>
                <a:spcPts val="0"/>
              </a:spcBef>
              <a:spcAft>
                <a:spcPts val="0"/>
              </a:spcAft>
              <a:buNone/>
            </a:pPr>
            <a:r>
              <a:rPr lang="en-US"/>
              <a:t>Invited- has been invited using a referral code by another existing customer. Have to go through the Set PIN process.</a:t>
            </a:r>
            <a:endParaRPr/>
          </a:p>
          <a:p>
            <a:pPr indent="0" lvl="0" marL="0" rtl="0" algn="l">
              <a:spcBef>
                <a:spcPts val="0"/>
              </a:spcBef>
              <a:spcAft>
                <a:spcPts val="0"/>
              </a:spcAft>
              <a:buNone/>
            </a:pPr>
            <a:r>
              <a:rPr lang="en-US"/>
              <a:t>Stove user- Has already purchased a cooker and has collected / fulfilled</a:t>
            </a:r>
            <a:endParaRPr/>
          </a:p>
          <a:p>
            <a:pPr indent="0" lvl="0" marL="0" rtl="0" algn="l">
              <a:spcBef>
                <a:spcPts val="0"/>
              </a:spcBef>
              <a:spcAft>
                <a:spcPts val="0"/>
              </a:spcAft>
              <a:buNone/>
            </a:pPr>
            <a:r>
              <a:rPr lang="en-US"/>
              <a:t>Active- has an existing order/ pre-order for a cooker</a:t>
            </a:r>
            <a:endParaRPr/>
          </a:p>
          <a:p>
            <a:pPr indent="0" lvl="0" marL="0" rtl="0" algn="l">
              <a:spcBef>
                <a:spcPts val="0"/>
              </a:spcBef>
              <a:spcAft>
                <a:spcPts val="0"/>
              </a:spcAft>
              <a:buNone/>
            </a:pPr>
            <a:r>
              <a:rPr lang="en-US"/>
              <a:t>Disabled- has been disabled from the system and cannot access their account</a:t>
            </a:r>
            <a:endParaRPr/>
          </a:p>
          <a:p>
            <a:pPr indent="0" lvl="0" marL="0" rtl="0" algn="l">
              <a:spcBef>
                <a:spcPts val="0"/>
              </a:spcBef>
              <a:spcAft>
                <a:spcPts val="0"/>
              </a:spcAft>
              <a:buNone/>
            </a:pPr>
            <a:r>
              <a:rPr lang="en-US"/>
              <a:t>Reset PIN- Had started the reset PIN/ I don’t know my PIN/ Forgot PIN (depends on the platform used) but has not completed the process of resetting their PIN.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Dashboard information: </a:t>
            </a:r>
            <a:endParaRPr/>
          </a:p>
          <a:p>
            <a:pPr indent="0" lvl="0" marL="0" rtl="0" algn="l">
              <a:spcBef>
                <a:spcPts val="0"/>
              </a:spcBef>
              <a:spcAft>
                <a:spcPts val="0"/>
              </a:spcAft>
              <a:buNone/>
            </a:pPr>
            <a:r>
              <a:rPr lang="en-US"/>
              <a:t>Status- as discussed above</a:t>
            </a:r>
            <a:endParaRPr/>
          </a:p>
          <a:p>
            <a:pPr indent="0" lvl="0" marL="0" rtl="0" algn="l">
              <a:spcBef>
                <a:spcPts val="0"/>
              </a:spcBef>
              <a:spcAft>
                <a:spcPts val="0"/>
              </a:spcAft>
              <a:buNone/>
            </a:pPr>
            <a:r>
              <a:rPr lang="en-US"/>
              <a:t>Fuelpoint- where the customer last fueled/ signed up</a:t>
            </a:r>
            <a:endParaRPr/>
          </a:p>
          <a:p>
            <a:pPr indent="0" lvl="0" marL="0" rtl="0" algn="l">
              <a:spcBef>
                <a:spcPts val="0"/>
              </a:spcBef>
              <a:spcAft>
                <a:spcPts val="0"/>
              </a:spcAft>
              <a:buNone/>
            </a:pPr>
            <a:r>
              <a:rPr lang="en-US"/>
              <a:t>Referred by (where the customer was referred/ used a referral code at sign up</a:t>
            </a:r>
            <a:endParaRPr/>
          </a:p>
          <a:p>
            <a:pPr indent="0" lvl="0" marL="0" rtl="0" algn="l">
              <a:spcBef>
                <a:spcPts val="0"/>
              </a:spcBef>
              <a:spcAft>
                <a:spcPts val="0"/>
              </a:spcAft>
              <a:buNone/>
            </a:pPr>
            <a:r>
              <a:rPr lang="en-US"/>
              <a:t>Incoming channel- media used to sign up</a:t>
            </a:r>
            <a:endParaRPr/>
          </a:p>
          <a:p>
            <a:pPr indent="0" lvl="0" marL="0" rtl="0" algn="l">
              <a:spcBef>
                <a:spcPts val="0"/>
              </a:spcBef>
              <a:spcAft>
                <a:spcPts val="0"/>
              </a:spcAft>
              <a:buNone/>
            </a:pPr>
            <a:r>
              <a:rPr lang="en-US"/>
              <a:t>Customer since- date of first registration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Search by:  </a:t>
            </a:r>
            <a:r>
              <a:rPr lang="en-US"/>
              <a:t>Phone number (7XXXXXXXX), Name, Sign up before/ after (for a group of data), Record Limit- 10, 20, 50, 100, 200 etc</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3d9e197da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3d9e197d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US"/>
              <a:t>Customer Status:</a:t>
            </a:r>
            <a:endParaRPr b="1"/>
          </a:p>
          <a:p>
            <a:pPr indent="0" lvl="0" marL="0" rtl="0" algn="l">
              <a:spcBef>
                <a:spcPts val="0"/>
              </a:spcBef>
              <a:spcAft>
                <a:spcPts val="0"/>
              </a:spcAft>
              <a:buNone/>
            </a:pPr>
            <a:r>
              <a:rPr lang="en-US"/>
              <a:t>Invited- has been invited using a referral code by another existing customer. Have to go through the Set PIN process.</a:t>
            </a:r>
            <a:endParaRPr/>
          </a:p>
          <a:p>
            <a:pPr indent="0" lvl="0" marL="0" rtl="0" algn="l">
              <a:spcBef>
                <a:spcPts val="0"/>
              </a:spcBef>
              <a:spcAft>
                <a:spcPts val="0"/>
              </a:spcAft>
              <a:buNone/>
            </a:pPr>
            <a:r>
              <a:rPr lang="en-US"/>
              <a:t>Stove user- Has already purchased a cooker and has collected / fulfilled</a:t>
            </a:r>
            <a:endParaRPr/>
          </a:p>
          <a:p>
            <a:pPr indent="0" lvl="0" marL="0" rtl="0" algn="l">
              <a:spcBef>
                <a:spcPts val="0"/>
              </a:spcBef>
              <a:spcAft>
                <a:spcPts val="0"/>
              </a:spcAft>
              <a:buNone/>
            </a:pPr>
            <a:r>
              <a:rPr lang="en-US"/>
              <a:t>Active- has an existing order/ pre-order for a cooker</a:t>
            </a:r>
            <a:endParaRPr/>
          </a:p>
          <a:p>
            <a:pPr indent="0" lvl="0" marL="0" rtl="0" algn="l">
              <a:spcBef>
                <a:spcPts val="0"/>
              </a:spcBef>
              <a:spcAft>
                <a:spcPts val="0"/>
              </a:spcAft>
              <a:buNone/>
            </a:pPr>
            <a:r>
              <a:rPr lang="en-US"/>
              <a:t>Disabled- has been disabled from the system and cannot access their account</a:t>
            </a:r>
            <a:endParaRPr/>
          </a:p>
          <a:p>
            <a:pPr indent="0" lvl="0" marL="0" rtl="0" algn="l">
              <a:spcBef>
                <a:spcPts val="0"/>
              </a:spcBef>
              <a:spcAft>
                <a:spcPts val="0"/>
              </a:spcAft>
              <a:buNone/>
            </a:pPr>
            <a:r>
              <a:rPr lang="en-US"/>
              <a:t>Reset PIN- Had started the reset PIN/ I don’t know my PIN/ Forgot PIN (depends on the platform used) but has not completed the process of resetting their PIN.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Dashboard information: </a:t>
            </a:r>
            <a:endParaRPr/>
          </a:p>
          <a:p>
            <a:pPr indent="0" lvl="0" marL="0" rtl="0" algn="l">
              <a:spcBef>
                <a:spcPts val="0"/>
              </a:spcBef>
              <a:spcAft>
                <a:spcPts val="0"/>
              </a:spcAft>
              <a:buNone/>
            </a:pPr>
            <a:r>
              <a:rPr lang="en-US"/>
              <a:t>Status- as discussed above</a:t>
            </a:r>
            <a:endParaRPr/>
          </a:p>
          <a:p>
            <a:pPr indent="0" lvl="0" marL="0" rtl="0" algn="l">
              <a:spcBef>
                <a:spcPts val="0"/>
              </a:spcBef>
              <a:spcAft>
                <a:spcPts val="0"/>
              </a:spcAft>
              <a:buNone/>
            </a:pPr>
            <a:r>
              <a:rPr lang="en-US"/>
              <a:t>Fuelpoint- where the customer last fueled/ signed up</a:t>
            </a:r>
            <a:endParaRPr/>
          </a:p>
          <a:p>
            <a:pPr indent="0" lvl="0" marL="0" rtl="0" algn="l">
              <a:spcBef>
                <a:spcPts val="0"/>
              </a:spcBef>
              <a:spcAft>
                <a:spcPts val="0"/>
              </a:spcAft>
              <a:buNone/>
            </a:pPr>
            <a:r>
              <a:rPr lang="en-US"/>
              <a:t>Referred by (where the customer was referred/ used a referral code at sign up</a:t>
            </a:r>
            <a:endParaRPr/>
          </a:p>
          <a:p>
            <a:pPr indent="0" lvl="0" marL="0" rtl="0" algn="l">
              <a:spcBef>
                <a:spcPts val="0"/>
              </a:spcBef>
              <a:spcAft>
                <a:spcPts val="0"/>
              </a:spcAft>
              <a:buNone/>
            </a:pPr>
            <a:r>
              <a:rPr lang="en-US"/>
              <a:t>Incoming channel- media used to sign up</a:t>
            </a:r>
            <a:endParaRPr/>
          </a:p>
          <a:p>
            <a:pPr indent="0" lvl="0" marL="0" rtl="0" algn="l">
              <a:spcBef>
                <a:spcPts val="0"/>
              </a:spcBef>
              <a:spcAft>
                <a:spcPts val="0"/>
              </a:spcAft>
              <a:buNone/>
            </a:pPr>
            <a:r>
              <a:rPr lang="en-US"/>
              <a:t>Customer since- date of first registration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Search by:  </a:t>
            </a:r>
            <a:r>
              <a:rPr lang="en-US"/>
              <a:t>Phone number (7XXXXXXXX), Name, Sign up before/ after (for a group of data), Record Limit- 10, 20, 50, 100, 200 etc</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6" name="Shape 86"/>
        <p:cNvGrpSpPr/>
        <p:nvPr/>
      </p:nvGrpSpPr>
      <p:grpSpPr>
        <a:xfrm>
          <a:off x="0" y="0"/>
          <a:ext cx="0" cy="0"/>
          <a:chOff x="0" y="0"/>
          <a:chExt cx="0" cy="0"/>
        </a:xfrm>
      </p:grpSpPr>
      <p:sp>
        <p:nvSpPr>
          <p:cNvPr id="87" name="Google Shape;87;p14"/>
          <p:cNvSpPr txBox="1"/>
          <p:nvPr>
            <p:ph type="ctrTitle"/>
          </p:nvPr>
        </p:nvSpPr>
        <p:spPr>
          <a:xfrm>
            <a:off x="1524000" y="1122363"/>
            <a:ext cx="9144000" cy="2387700"/>
          </a:xfrm>
          <a:prstGeom prst="rect">
            <a:avLst/>
          </a:prstGeom>
          <a:noFill/>
          <a:ln>
            <a:noFill/>
          </a:ln>
        </p:spPr>
        <p:txBody>
          <a:bodyPr anchorCtr="0" anchor="b" bIns="45700" lIns="91425" spcFirstLastPara="1" rIns="91425" wrap="square" tIns="45700">
            <a:noAutofit/>
          </a:bodyPr>
          <a:lstStyle>
            <a:lvl1pPr lvl="0" rtl="0" algn="ctr">
              <a:lnSpc>
                <a:spcPct val="90000"/>
              </a:lnSpc>
              <a:spcBef>
                <a:spcPts val="0"/>
              </a:spcBef>
              <a:spcAft>
                <a:spcPts val="0"/>
              </a:spcAft>
              <a:buClr>
                <a:schemeClr val="dk1"/>
              </a:buClr>
              <a:buSzPts val="6000"/>
              <a:buFont typeface="Calibri"/>
              <a:buNone/>
              <a:defRPr sz="60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8" name="Google Shape;88;p14"/>
          <p:cNvSpPr txBox="1"/>
          <p:nvPr>
            <p:ph idx="1" type="subTitle"/>
          </p:nvPr>
        </p:nvSpPr>
        <p:spPr>
          <a:xfrm>
            <a:off x="1524000" y="3602038"/>
            <a:ext cx="9144000" cy="1655700"/>
          </a:xfrm>
          <a:prstGeom prst="rect">
            <a:avLst/>
          </a:prstGeom>
          <a:noFill/>
          <a:ln>
            <a:noFill/>
          </a:ln>
        </p:spPr>
        <p:txBody>
          <a:bodyPr anchorCtr="0" anchor="t" bIns="45700" lIns="91425" spcFirstLastPara="1" rIns="91425" wrap="square" tIns="45700">
            <a:noAutofit/>
          </a:bodyPr>
          <a:lstStyle>
            <a:lvl1pPr lvl="0" rtl="0" algn="ctr">
              <a:lnSpc>
                <a:spcPct val="90000"/>
              </a:lnSpc>
              <a:spcBef>
                <a:spcPts val="1000"/>
              </a:spcBef>
              <a:spcAft>
                <a:spcPts val="0"/>
              </a:spcAft>
              <a:buClr>
                <a:schemeClr val="dk1"/>
              </a:buClr>
              <a:buSzPts val="2400"/>
              <a:buNone/>
              <a:defRPr sz="2400"/>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89" name="Google Shape;89;p1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0" name="Google Shape;90;p1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1" name="Google Shape;91;p1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92" name="Shape 92"/>
        <p:cNvGrpSpPr/>
        <p:nvPr/>
      </p:nvGrpSpPr>
      <p:grpSpPr>
        <a:xfrm>
          <a:off x="0" y="0"/>
          <a:ext cx="0" cy="0"/>
          <a:chOff x="0" y="0"/>
          <a:chExt cx="0" cy="0"/>
        </a:xfrm>
      </p:grpSpPr>
      <p:sp>
        <p:nvSpPr>
          <p:cNvPr id="93" name="Google Shape;93;p1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4" name="Google Shape;94;p1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95" name="Google Shape;95;p1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6" name="Google Shape;96;p1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7" name="Google Shape;97;p1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8" name="Shape 98"/>
        <p:cNvGrpSpPr/>
        <p:nvPr/>
      </p:nvGrpSpPr>
      <p:grpSpPr>
        <a:xfrm>
          <a:off x="0" y="0"/>
          <a:ext cx="0" cy="0"/>
          <a:chOff x="0" y="0"/>
          <a:chExt cx="0" cy="0"/>
        </a:xfrm>
      </p:grpSpPr>
      <p:sp>
        <p:nvSpPr>
          <p:cNvPr id="99" name="Google Shape;99;p16"/>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6000"/>
              <a:buFont typeface="Calibri"/>
              <a:buNone/>
              <a:defRPr sz="60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0" name="Google Shape;100;p16"/>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rgbClr val="888888"/>
              </a:buClr>
              <a:buSzPts val="2400"/>
              <a:buNone/>
              <a:defRPr sz="2400">
                <a:solidFill>
                  <a:srgbClr val="888888"/>
                </a:solidFill>
              </a:defRPr>
            </a:lvl1pPr>
            <a:lvl2pPr indent="-228600" lvl="1" marL="914400" rtl="0" algn="l">
              <a:lnSpc>
                <a:spcPct val="90000"/>
              </a:lnSpc>
              <a:spcBef>
                <a:spcPts val="500"/>
              </a:spcBef>
              <a:spcAft>
                <a:spcPts val="0"/>
              </a:spcAft>
              <a:buClr>
                <a:srgbClr val="888888"/>
              </a:buClr>
              <a:buSzPts val="2000"/>
              <a:buNone/>
              <a:defRPr sz="2000">
                <a:solidFill>
                  <a:srgbClr val="888888"/>
                </a:solidFill>
              </a:defRPr>
            </a:lvl2pPr>
            <a:lvl3pPr indent="-228600" lvl="2" marL="1371600" rtl="0" algn="l">
              <a:lnSpc>
                <a:spcPct val="90000"/>
              </a:lnSpc>
              <a:spcBef>
                <a:spcPts val="500"/>
              </a:spcBef>
              <a:spcAft>
                <a:spcPts val="0"/>
              </a:spcAft>
              <a:buClr>
                <a:srgbClr val="888888"/>
              </a:buClr>
              <a:buSzPts val="1800"/>
              <a:buNone/>
              <a:defRPr sz="1800">
                <a:solidFill>
                  <a:srgbClr val="888888"/>
                </a:solidFill>
              </a:defRPr>
            </a:lvl3pPr>
            <a:lvl4pPr indent="-228600" lvl="3" marL="1828800" rtl="0" algn="l">
              <a:lnSpc>
                <a:spcPct val="90000"/>
              </a:lnSpc>
              <a:spcBef>
                <a:spcPts val="500"/>
              </a:spcBef>
              <a:spcAft>
                <a:spcPts val="0"/>
              </a:spcAft>
              <a:buClr>
                <a:srgbClr val="888888"/>
              </a:buClr>
              <a:buSzPts val="1600"/>
              <a:buNone/>
              <a:defRPr sz="1600">
                <a:solidFill>
                  <a:srgbClr val="888888"/>
                </a:solidFill>
              </a:defRPr>
            </a:lvl4pPr>
            <a:lvl5pPr indent="-228600" lvl="4" marL="2286000" rtl="0" algn="l">
              <a:lnSpc>
                <a:spcPct val="90000"/>
              </a:lnSpc>
              <a:spcBef>
                <a:spcPts val="500"/>
              </a:spcBef>
              <a:spcAft>
                <a:spcPts val="0"/>
              </a:spcAft>
              <a:buClr>
                <a:srgbClr val="888888"/>
              </a:buClr>
              <a:buSzPts val="1600"/>
              <a:buNone/>
              <a:defRPr sz="1600">
                <a:solidFill>
                  <a:srgbClr val="888888"/>
                </a:solidFill>
              </a:defRPr>
            </a:lvl5pPr>
            <a:lvl6pPr indent="-228600" lvl="5" marL="2743200" rtl="0" algn="l">
              <a:lnSpc>
                <a:spcPct val="90000"/>
              </a:lnSpc>
              <a:spcBef>
                <a:spcPts val="500"/>
              </a:spcBef>
              <a:spcAft>
                <a:spcPts val="0"/>
              </a:spcAft>
              <a:buClr>
                <a:srgbClr val="888888"/>
              </a:buClr>
              <a:buSzPts val="1600"/>
              <a:buNone/>
              <a:defRPr sz="1600">
                <a:solidFill>
                  <a:srgbClr val="888888"/>
                </a:solidFill>
              </a:defRPr>
            </a:lvl6pPr>
            <a:lvl7pPr indent="-228600" lvl="6" marL="3200400" rtl="0" algn="l">
              <a:lnSpc>
                <a:spcPct val="90000"/>
              </a:lnSpc>
              <a:spcBef>
                <a:spcPts val="500"/>
              </a:spcBef>
              <a:spcAft>
                <a:spcPts val="0"/>
              </a:spcAft>
              <a:buClr>
                <a:srgbClr val="888888"/>
              </a:buClr>
              <a:buSzPts val="1600"/>
              <a:buNone/>
              <a:defRPr sz="1600">
                <a:solidFill>
                  <a:srgbClr val="888888"/>
                </a:solidFill>
              </a:defRPr>
            </a:lvl7pPr>
            <a:lvl8pPr indent="-228600" lvl="7" marL="3657600" rtl="0" algn="l">
              <a:lnSpc>
                <a:spcPct val="90000"/>
              </a:lnSpc>
              <a:spcBef>
                <a:spcPts val="500"/>
              </a:spcBef>
              <a:spcAft>
                <a:spcPts val="0"/>
              </a:spcAft>
              <a:buClr>
                <a:srgbClr val="888888"/>
              </a:buClr>
              <a:buSzPts val="1600"/>
              <a:buNone/>
              <a:defRPr sz="1600">
                <a:solidFill>
                  <a:srgbClr val="888888"/>
                </a:solidFill>
              </a:defRPr>
            </a:lvl8pPr>
            <a:lvl9pPr indent="-228600" lvl="8" marL="4114800" rtl="0" algn="l">
              <a:lnSpc>
                <a:spcPct val="90000"/>
              </a:lnSpc>
              <a:spcBef>
                <a:spcPts val="500"/>
              </a:spcBef>
              <a:spcAft>
                <a:spcPts val="0"/>
              </a:spcAft>
              <a:buClr>
                <a:srgbClr val="888888"/>
              </a:buClr>
              <a:buSzPts val="1600"/>
              <a:buNone/>
              <a:defRPr sz="1600">
                <a:solidFill>
                  <a:srgbClr val="888888"/>
                </a:solidFill>
              </a:defRPr>
            </a:lvl9pPr>
          </a:lstStyle>
          <a:p/>
        </p:txBody>
      </p:sp>
      <p:sp>
        <p:nvSpPr>
          <p:cNvPr id="101" name="Google Shape;101;p1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2" name="Google Shape;102;p1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3" name="Google Shape;103;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4" name="Shape 104"/>
        <p:cNvGrpSpPr/>
        <p:nvPr/>
      </p:nvGrpSpPr>
      <p:grpSpPr>
        <a:xfrm>
          <a:off x="0" y="0"/>
          <a:ext cx="0" cy="0"/>
          <a:chOff x="0" y="0"/>
          <a:chExt cx="0" cy="0"/>
        </a:xfrm>
      </p:grpSpPr>
      <p:sp>
        <p:nvSpPr>
          <p:cNvPr id="105" name="Google Shape;105;p1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6" name="Google Shape;106;p17"/>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07" name="Google Shape;107;p17"/>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08" name="Google Shape;108;p1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9" name="Google Shape;109;p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0" name="Google Shape;110;p1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1" name="Shape 111"/>
        <p:cNvGrpSpPr/>
        <p:nvPr/>
      </p:nvGrpSpPr>
      <p:grpSpPr>
        <a:xfrm>
          <a:off x="0" y="0"/>
          <a:ext cx="0" cy="0"/>
          <a:chOff x="0" y="0"/>
          <a:chExt cx="0" cy="0"/>
        </a:xfrm>
      </p:grpSpPr>
      <p:sp>
        <p:nvSpPr>
          <p:cNvPr id="112" name="Google Shape;112;p18"/>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3" name="Google Shape;113;p18"/>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14" name="Google Shape;114;p18"/>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15" name="Google Shape;115;p18"/>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2400"/>
              <a:buNone/>
              <a:defRPr b="1" sz="2400"/>
            </a:lvl1pPr>
            <a:lvl2pPr indent="-228600" lvl="1" marL="914400" rtl="0" algn="l">
              <a:lnSpc>
                <a:spcPct val="90000"/>
              </a:lnSpc>
              <a:spcBef>
                <a:spcPts val="500"/>
              </a:spcBef>
              <a:spcAft>
                <a:spcPts val="0"/>
              </a:spcAft>
              <a:buClr>
                <a:schemeClr val="dk1"/>
              </a:buClr>
              <a:buSzPts val="2000"/>
              <a:buNone/>
              <a:defRPr b="1" sz="2000"/>
            </a:lvl2pPr>
            <a:lvl3pPr indent="-228600" lvl="2" marL="1371600" rtl="0" algn="l">
              <a:lnSpc>
                <a:spcPct val="90000"/>
              </a:lnSpc>
              <a:spcBef>
                <a:spcPts val="500"/>
              </a:spcBef>
              <a:spcAft>
                <a:spcPts val="0"/>
              </a:spcAft>
              <a:buClr>
                <a:schemeClr val="dk1"/>
              </a:buClr>
              <a:buSzPts val="1800"/>
              <a:buNone/>
              <a:defRPr b="1" sz="1800"/>
            </a:lvl3pPr>
            <a:lvl4pPr indent="-228600" lvl="3" marL="1828800" rtl="0" algn="l">
              <a:lnSpc>
                <a:spcPct val="90000"/>
              </a:lnSpc>
              <a:spcBef>
                <a:spcPts val="500"/>
              </a:spcBef>
              <a:spcAft>
                <a:spcPts val="0"/>
              </a:spcAft>
              <a:buClr>
                <a:schemeClr val="dk1"/>
              </a:buClr>
              <a:buSzPts val="1600"/>
              <a:buNone/>
              <a:defRPr b="1" sz="1600"/>
            </a:lvl4pPr>
            <a:lvl5pPr indent="-228600" lvl="4" marL="2286000" rtl="0" algn="l">
              <a:lnSpc>
                <a:spcPct val="90000"/>
              </a:lnSpc>
              <a:spcBef>
                <a:spcPts val="500"/>
              </a:spcBef>
              <a:spcAft>
                <a:spcPts val="0"/>
              </a:spcAft>
              <a:buClr>
                <a:schemeClr val="dk1"/>
              </a:buClr>
              <a:buSzPts val="1600"/>
              <a:buNone/>
              <a:defRPr b="1" sz="1600"/>
            </a:lvl5pPr>
            <a:lvl6pPr indent="-228600" lvl="5" marL="2743200" rtl="0" algn="l">
              <a:lnSpc>
                <a:spcPct val="90000"/>
              </a:lnSpc>
              <a:spcBef>
                <a:spcPts val="500"/>
              </a:spcBef>
              <a:spcAft>
                <a:spcPts val="0"/>
              </a:spcAft>
              <a:buClr>
                <a:schemeClr val="dk1"/>
              </a:buClr>
              <a:buSzPts val="1600"/>
              <a:buNone/>
              <a:defRPr b="1" sz="1600"/>
            </a:lvl6pPr>
            <a:lvl7pPr indent="-228600" lvl="6" marL="3200400" rtl="0" algn="l">
              <a:lnSpc>
                <a:spcPct val="90000"/>
              </a:lnSpc>
              <a:spcBef>
                <a:spcPts val="500"/>
              </a:spcBef>
              <a:spcAft>
                <a:spcPts val="0"/>
              </a:spcAft>
              <a:buClr>
                <a:schemeClr val="dk1"/>
              </a:buClr>
              <a:buSzPts val="1600"/>
              <a:buNone/>
              <a:defRPr b="1" sz="1600"/>
            </a:lvl7pPr>
            <a:lvl8pPr indent="-228600" lvl="7" marL="3657600" rtl="0" algn="l">
              <a:lnSpc>
                <a:spcPct val="90000"/>
              </a:lnSpc>
              <a:spcBef>
                <a:spcPts val="500"/>
              </a:spcBef>
              <a:spcAft>
                <a:spcPts val="0"/>
              </a:spcAft>
              <a:buClr>
                <a:schemeClr val="dk1"/>
              </a:buClr>
              <a:buSzPts val="1600"/>
              <a:buNone/>
              <a:defRPr b="1" sz="1600"/>
            </a:lvl8pPr>
            <a:lvl9pPr indent="-228600" lvl="8" marL="4114800" rtl="0" algn="l">
              <a:lnSpc>
                <a:spcPct val="90000"/>
              </a:lnSpc>
              <a:spcBef>
                <a:spcPts val="500"/>
              </a:spcBef>
              <a:spcAft>
                <a:spcPts val="0"/>
              </a:spcAft>
              <a:buClr>
                <a:schemeClr val="dk1"/>
              </a:buClr>
              <a:buSzPts val="1600"/>
              <a:buNone/>
              <a:defRPr b="1" sz="1600"/>
            </a:lvl9pPr>
          </a:lstStyle>
          <a:p/>
        </p:txBody>
      </p:sp>
      <p:sp>
        <p:nvSpPr>
          <p:cNvPr id="116" name="Google Shape;116;p18"/>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17" name="Google Shape;117;p1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8" name="Google Shape;118;p1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9" name="Google Shape;119;p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0" name="Shape 120"/>
        <p:cNvGrpSpPr/>
        <p:nvPr/>
      </p:nvGrpSpPr>
      <p:grpSpPr>
        <a:xfrm>
          <a:off x="0" y="0"/>
          <a:ext cx="0" cy="0"/>
          <a:chOff x="0" y="0"/>
          <a:chExt cx="0" cy="0"/>
        </a:xfrm>
      </p:grpSpPr>
      <p:sp>
        <p:nvSpPr>
          <p:cNvPr id="121" name="Google Shape;121;p1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2" name="Google Shape;122;p1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3" name="Google Shape;123;p1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4" name="Google Shape;124;p1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5" name="Shape 125"/>
        <p:cNvGrpSpPr/>
        <p:nvPr/>
      </p:nvGrpSpPr>
      <p:grpSpPr>
        <a:xfrm>
          <a:off x="0" y="0"/>
          <a:ext cx="0" cy="0"/>
          <a:chOff x="0" y="0"/>
          <a:chExt cx="0" cy="0"/>
        </a:xfrm>
      </p:grpSpPr>
      <p:sp>
        <p:nvSpPr>
          <p:cNvPr id="126" name="Google Shape;126;p2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7" name="Google Shape;127;p2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8" name="Google Shape;128;p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9" name="Shape 129"/>
        <p:cNvGrpSpPr/>
        <p:nvPr/>
      </p:nvGrpSpPr>
      <p:grpSpPr>
        <a:xfrm>
          <a:off x="0" y="0"/>
          <a:ext cx="0" cy="0"/>
          <a:chOff x="0" y="0"/>
          <a:chExt cx="0" cy="0"/>
        </a:xfrm>
      </p:grpSpPr>
      <p:sp>
        <p:nvSpPr>
          <p:cNvPr id="130" name="Google Shape;130;p21"/>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3200"/>
              <a:buFont typeface="Calibri"/>
              <a:buNone/>
              <a:defRPr sz="32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1" name="Google Shape;131;p21"/>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indent="-431800" lvl="0" marL="457200" rtl="0" algn="l">
              <a:lnSpc>
                <a:spcPct val="90000"/>
              </a:lnSpc>
              <a:spcBef>
                <a:spcPts val="1000"/>
              </a:spcBef>
              <a:spcAft>
                <a:spcPts val="0"/>
              </a:spcAft>
              <a:buClr>
                <a:schemeClr val="dk1"/>
              </a:buClr>
              <a:buSzPts val="3200"/>
              <a:buChar char="•"/>
              <a:defRPr sz="3200"/>
            </a:lvl1pPr>
            <a:lvl2pPr indent="-406400" lvl="1" marL="914400" rtl="0" algn="l">
              <a:lnSpc>
                <a:spcPct val="90000"/>
              </a:lnSpc>
              <a:spcBef>
                <a:spcPts val="500"/>
              </a:spcBef>
              <a:spcAft>
                <a:spcPts val="0"/>
              </a:spcAft>
              <a:buClr>
                <a:schemeClr val="dk1"/>
              </a:buClr>
              <a:buSzPts val="2800"/>
              <a:buChar char="•"/>
              <a:defRPr sz="2800"/>
            </a:lvl2pPr>
            <a:lvl3pPr indent="-381000" lvl="2" marL="1371600" rtl="0" algn="l">
              <a:lnSpc>
                <a:spcPct val="90000"/>
              </a:lnSpc>
              <a:spcBef>
                <a:spcPts val="500"/>
              </a:spcBef>
              <a:spcAft>
                <a:spcPts val="0"/>
              </a:spcAft>
              <a:buClr>
                <a:schemeClr val="dk1"/>
              </a:buClr>
              <a:buSzPts val="2400"/>
              <a:buChar char="•"/>
              <a:defRPr sz="2400"/>
            </a:lvl3pPr>
            <a:lvl4pPr indent="-355600" lvl="3" marL="1828800" rtl="0" algn="l">
              <a:lnSpc>
                <a:spcPct val="90000"/>
              </a:lnSpc>
              <a:spcBef>
                <a:spcPts val="500"/>
              </a:spcBef>
              <a:spcAft>
                <a:spcPts val="0"/>
              </a:spcAft>
              <a:buClr>
                <a:schemeClr val="dk1"/>
              </a:buClr>
              <a:buSzPts val="2000"/>
              <a:buChar char="•"/>
              <a:defRPr sz="2000"/>
            </a:lvl4pPr>
            <a:lvl5pPr indent="-355600" lvl="4" marL="2286000" rtl="0" algn="l">
              <a:lnSpc>
                <a:spcPct val="90000"/>
              </a:lnSpc>
              <a:spcBef>
                <a:spcPts val="500"/>
              </a:spcBef>
              <a:spcAft>
                <a:spcPts val="0"/>
              </a:spcAft>
              <a:buClr>
                <a:schemeClr val="dk1"/>
              </a:buClr>
              <a:buSzPts val="2000"/>
              <a:buChar char="•"/>
              <a:defRPr sz="2000"/>
            </a:lvl5pPr>
            <a:lvl6pPr indent="-355600" lvl="5" marL="2743200" rtl="0" algn="l">
              <a:lnSpc>
                <a:spcPct val="90000"/>
              </a:lnSpc>
              <a:spcBef>
                <a:spcPts val="500"/>
              </a:spcBef>
              <a:spcAft>
                <a:spcPts val="0"/>
              </a:spcAft>
              <a:buClr>
                <a:schemeClr val="dk1"/>
              </a:buClr>
              <a:buSzPts val="2000"/>
              <a:buChar char="•"/>
              <a:defRPr sz="2000"/>
            </a:lvl6pPr>
            <a:lvl7pPr indent="-355600" lvl="6" marL="3200400" rtl="0" algn="l">
              <a:lnSpc>
                <a:spcPct val="90000"/>
              </a:lnSpc>
              <a:spcBef>
                <a:spcPts val="500"/>
              </a:spcBef>
              <a:spcAft>
                <a:spcPts val="0"/>
              </a:spcAft>
              <a:buClr>
                <a:schemeClr val="dk1"/>
              </a:buClr>
              <a:buSzPts val="2000"/>
              <a:buChar char="•"/>
              <a:defRPr sz="2000"/>
            </a:lvl7pPr>
            <a:lvl8pPr indent="-355600" lvl="7" marL="3657600" rtl="0" algn="l">
              <a:lnSpc>
                <a:spcPct val="90000"/>
              </a:lnSpc>
              <a:spcBef>
                <a:spcPts val="500"/>
              </a:spcBef>
              <a:spcAft>
                <a:spcPts val="0"/>
              </a:spcAft>
              <a:buClr>
                <a:schemeClr val="dk1"/>
              </a:buClr>
              <a:buSzPts val="2000"/>
              <a:buChar char="•"/>
              <a:defRPr sz="2000"/>
            </a:lvl8pPr>
            <a:lvl9pPr indent="-355600" lvl="8" marL="4114800" rtl="0" algn="l">
              <a:lnSpc>
                <a:spcPct val="90000"/>
              </a:lnSpc>
              <a:spcBef>
                <a:spcPts val="500"/>
              </a:spcBef>
              <a:spcAft>
                <a:spcPts val="0"/>
              </a:spcAft>
              <a:buClr>
                <a:schemeClr val="dk1"/>
              </a:buClr>
              <a:buSzPts val="2000"/>
              <a:buChar char="•"/>
              <a:defRPr sz="2000"/>
            </a:lvl9pPr>
          </a:lstStyle>
          <a:p/>
        </p:txBody>
      </p:sp>
      <p:sp>
        <p:nvSpPr>
          <p:cNvPr id="132" name="Google Shape;132;p21"/>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133" name="Google Shape;133;p2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4" name="Google Shape;134;p2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5" name="Google Shape;135;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36" name="Shape 136"/>
        <p:cNvGrpSpPr/>
        <p:nvPr/>
      </p:nvGrpSpPr>
      <p:grpSpPr>
        <a:xfrm>
          <a:off x="0" y="0"/>
          <a:ext cx="0" cy="0"/>
          <a:chOff x="0" y="0"/>
          <a:chExt cx="0" cy="0"/>
        </a:xfrm>
      </p:grpSpPr>
      <p:sp>
        <p:nvSpPr>
          <p:cNvPr id="137" name="Google Shape;137;p22"/>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3200"/>
              <a:buFont typeface="Calibri"/>
              <a:buNone/>
              <a:defRPr sz="32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8" name="Google Shape;138;p22"/>
          <p:cNvSpPr/>
          <p:nvPr>
            <p:ph idx="2" type="pic"/>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139" name="Google Shape;139;p22"/>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rtl="0" algn="l">
              <a:lnSpc>
                <a:spcPct val="90000"/>
              </a:lnSpc>
              <a:spcBef>
                <a:spcPts val="1000"/>
              </a:spcBef>
              <a:spcAft>
                <a:spcPts val="0"/>
              </a:spcAft>
              <a:buClr>
                <a:schemeClr val="dk1"/>
              </a:buClr>
              <a:buSzPts val="1600"/>
              <a:buNone/>
              <a:defRPr sz="1600"/>
            </a:lvl1pPr>
            <a:lvl2pPr indent="-228600" lvl="1" marL="914400" rtl="0" algn="l">
              <a:lnSpc>
                <a:spcPct val="90000"/>
              </a:lnSpc>
              <a:spcBef>
                <a:spcPts val="500"/>
              </a:spcBef>
              <a:spcAft>
                <a:spcPts val="0"/>
              </a:spcAft>
              <a:buClr>
                <a:schemeClr val="dk1"/>
              </a:buClr>
              <a:buSzPts val="1400"/>
              <a:buNone/>
              <a:defRPr sz="1400"/>
            </a:lvl2pPr>
            <a:lvl3pPr indent="-228600" lvl="2" marL="1371600" rtl="0" algn="l">
              <a:lnSpc>
                <a:spcPct val="90000"/>
              </a:lnSpc>
              <a:spcBef>
                <a:spcPts val="500"/>
              </a:spcBef>
              <a:spcAft>
                <a:spcPts val="0"/>
              </a:spcAft>
              <a:buClr>
                <a:schemeClr val="dk1"/>
              </a:buClr>
              <a:buSzPts val="1200"/>
              <a:buNone/>
              <a:defRPr sz="1200"/>
            </a:lvl3pPr>
            <a:lvl4pPr indent="-228600" lvl="3" marL="1828800" rtl="0" algn="l">
              <a:lnSpc>
                <a:spcPct val="90000"/>
              </a:lnSpc>
              <a:spcBef>
                <a:spcPts val="500"/>
              </a:spcBef>
              <a:spcAft>
                <a:spcPts val="0"/>
              </a:spcAft>
              <a:buClr>
                <a:schemeClr val="dk1"/>
              </a:buClr>
              <a:buSzPts val="1000"/>
              <a:buNone/>
              <a:defRPr sz="1000"/>
            </a:lvl4pPr>
            <a:lvl5pPr indent="-228600" lvl="4" marL="2286000" rtl="0" algn="l">
              <a:lnSpc>
                <a:spcPct val="90000"/>
              </a:lnSpc>
              <a:spcBef>
                <a:spcPts val="500"/>
              </a:spcBef>
              <a:spcAft>
                <a:spcPts val="0"/>
              </a:spcAft>
              <a:buClr>
                <a:schemeClr val="dk1"/>
              </a:buClr>
              <a:buSzPts val="1000"/>
              <a:buNone/>
              <a:defRPr sz="1000"/>
            </a:lvl5pPr>
            <a:lvl6pPr indent="-228600" lvl="5" marL="2743200" rtl="0" algn="l">
              <a:lnSpc>
                <a:spcPct val="90000"/>
              </a:lnSpc>
              <a:spcBef>
                <a:spcPts val="500"/>
              </a:spcBef>
              <a:spcAft>
                <a:spcPts val="0"/>
              </a:spcAft>
              <a:buClr>
                <a:schemeClr val="dk1"/>
              </a:buClr>
              <a:buSzPts val="1000"/>
              <a:buNone/>
              <a:defRPr sz="1000"/>
            </a:lvl6pPr>
            <a:lvl7pPr indent="-228600" lvl="6" marL="3200400" rtl="0" algn="l">
              <a:lnSpc>
                <a:spcPct val="90000"/>
              </a:lnSpc>
              <a:spcBef>
                <a:spcPts val="500"/>
              </a:spcBef>
              <a:spcAft>
                <a:spcPts val="0"/>
              </a:spcAft>
              <a:buClr>
                <a:schemeClr val="dk1"/>
              </a:buClr>
              <a:buSzPts val="1000"/>
              <a:buNone/>
              <a:defRPr sz="1000"/>
            </a:lvl7pPr>
            <a:lvl8pPr indent="-228600" lvl="7" marL="3657600" rtl="0" algn="l">
              <a:lnSpc>
                <a:spcPct val="90000"/>
              </a:lnSpc>
              <a:spcBef>
                <a:spcPts val="500"/>
              </a:spcBef>
              <a:spcAft>
                <a:spcPts val="0"/>
              </a:spcAft>
              <a:buClr>
                <a:schemeClr val="dk1"/>
              </a:buClr>
              <a:buSzPts val="1000"/>
              <a:buNone/>
              <a:defRPr sz="1000"/>
            </a:lvl8pPr>
            <a:lvl9pPr indent="-228600" lvl="8" marL="4114800" rtl="0" algn="l">
              <a:lnSpc>
                <a:spcPct val="90000"/>
              </a:lnSpc>
              <a:spcBef>
                <a:spcPts val="500"/>
              </a:spcBef>
              <a:spcAft>
                <a:spcPts val="0"/>
              </a:spcAft>
              <a:buClr>
                <a:schemeClr val="dk1"/>
              </a:buClr>
              <a:buSzPts val="1000"/>
              <a:buNone/>
              <a:defRPr sz="1000"/>
            </a:lvl9pPr>
          </a:lstStyle>
          <a:p/>
        </p:txBody>
      </p:sp>
      <p:sp>
        <p:nvSpPr>
          <p:cNvPr id="140" name="Google Shape;140;p2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1" name="Google Shape;141;p2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2" name="Google Shape;142;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3" name="Shape 143"/>
        <p:cNvGrpSpPr/>
        <p:nvPr/>
      </p:nvGrpSpPr>
      <p:grpSpPr>
        <a:xfrm>
          <a:off x="0" y="0"/>
          <a:ext cx="0" cy="0"/>
          <a:chOff x="0" y="0"/>
          <a:chExt cx="0" cy="0"/>
        </a:xfrm>
      </p:grpSpPr>
      <p:sp>
        <p:nvSpPr>
          <p:cNvPr id="144" name="Google Shape;144;p2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5" name="Google Shape;145;p23"/>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46" name="Google Shape;146;p2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7" name="Google Shape;147;p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8" name="Google Shape;148;p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9" name="Shape 149"/>
        <p:cNvGrpSpPr/>
        <p:nvPr/>
      </p:nvGrpSpPr>
      <p:grpSpPr>
        <a:xfrm>
          <a:off x="0" y="0"/>
          <a:ext cx="0" cy="0"/>
          <a:chOff x="0" y="0"/>
          <a:chExt cx="0" cy="0"/>
        </a:xfrm>
      </p:grpSpPr>
      <p:sp>
        <p:nvSpPr>
          <p:cNvPr id="150" name="Google Shape;150;p24"/>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1" name="Google Shape;151;p24"/>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500"/>
              </a:spcBef>
              <a:spcAft>
                <a:spcPts val="0"/>
              </a:spcAft>
              <a:buClr>
                <a:schemeClr val="dk1"/>
              </a:buClr>
              <a:buSzPts val="1800"/>
              <a:buChar char="•"/>
              <a:defRPr/>
            </a:lvl2pPr>
            <a:lvl3pPr indent="-342900" lvl="2" marL="1371600" rtl="0" algn="l">
              <a:lnSpc>
                <a:spcPct val="90000"/>
              </a:lnSpc>
              <a:spcBef>
                <a:spcPts val="500"/>
              </a:spcBef>
              <a:spcAft>
                <a:spcPts val="0"/>
              </a:spcAft>
              <a:buClr>
                <a:schemeClr val="dk1"/>
              </a:buClr>
              <a:buSzPts val="1800"/>
              <a:buChar char="•"/>
              <a:defRPr/>
            </a:lvl3pPr>
            <a:lvl4pPr indent="-342900" lvl="3" marL="1828800" rtl="0" algn="l">
              <a:lnSpc>
                <a:spcPct val="90000"/>
              </a:lnSpc>
              <a:spcBef>
                <a:spcPts val="500"/>
              </a:spcBef>
              <a:spcAft>
                <a:spcPts val="0"/>
              </a:spcAft>
              <a:buClr>
                <a:schemeClr val="dk1"/>
              </a:buClr>
              <a:buSzPts val="1800"/>
              <a:buChar char="•"/>
              <a:defRPr/>
            </a:lvl4pPr>
            <a:lvl5pPr indent="-342900" lvl="4" marL="2286000" rtl="0" algn="l">
              <a:lnSpc>
                <a:spcPct val="90000"/>
              </a:lnSpc>
              <a:spcBef>
                <a:spcPts val="500"/>
              </a:spcBef>
              <a:spcAft>
                <a:spcPts val="0"/>
              </a:spcAft>
              <a:buClr>
                <a:schemeClr val="dk1"/>
              </a:buClr>
              <a:buSzPts val="1800"/>
              <a:buChar char="•"/>
              <a:defRPr/>
            </a:lvl5pPr>
            <a:lvl6pPr indent="-342900" lvl="5" marL="2743200" rtl="0" algn="l">
              <a:lnSpc>
                <a:spcPct val="90000"/>
              </a:lnSpc>
              <a:spcBef>
                <a:spcPts val="500"/>
              </a:spcBef>
              <a:spcAft>
                <a:spcPts val="0"/>
              </a:spcAft>
              <a:buClr>
                <a:schemeClr val="dk1"/>
              </a:buClr>
              <a:buSzPts val="1800"/>
              <a:buChar char="•"/>
              <a:defRPr/>
            </a:lvl6pPr>
            <a:lvl7pPr indent="-342900" lvl="6" marL="3200400" rtl="0" algn="l">
              <a:lnSpc>
                <a:spcPct val="90000"/>
              </a:lnSpc>
              <a:spcBef>
                <a:spcPts val="500"/>
              </a:spcBef>
              <a:spcAft>
                <a:spcPts val="0"/>
              </a:spcAft>
              <a:buClr>
                <a:schemeClr val="dk1"/>
              </a:buClr>
              <a:buSzPts val="1800"/>
              <a:buChar char="•"/>
              <a:defRPr/>
            </a:lvl7pPr>
            <a:lvl8pPr indent="-342900" lvl="7" marL="3657600" rtl="0" algn="l">
              <a:lnSpc>
                <a:spcPct val="90000"/>
              </a:lnSpc>
              <a:spcBef>
                <a:spcPts val="500"/>
              </a:spcBef>
              <a:spcAft>
                <a:spcPts val="0"/>
              </a:spcAft>
              <a:buClr>
                <a:schemeClr val="dk1"/>
              </a:buClr>
              <a:buSzPts val="1800"/>
              <a:buChar char="•"/>
              <a:defRPr/>
            </a:lvl8pPr>
            <a:lvl9pPr indent="-342900" lvl="8" marL="4114800" rtl="0" algn="l">
              <a:lnSpc>
                <a:spcPct val="90000"/>
              </a:lnSpc>
              <a:spcBef>
                <a:spcPts val="500"/>
              </a:spcBef>
              <a:spcAft>
                <a:spcPts val="0"/>
              </a:spcAft>
              <a:buClr>
                <a:schemeClr val="dk1"/>
              </a:buClr>
              <a:buSzPts val="1800"/>
              <a:buChar char="•"/>
              <a:defRPr/>
            </a:lvl9pPr>
          </a:lstStyle>
          <a:p/>
        </p:txBody>
      </p:sp>
      <p:sp>
        <p:nvSpPr>
          <p:cNvPr id="152" name="Google Shape;152;p2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3" name="Google Shape;153;p2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54" name="Google Shape;154;p2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9" name="Shape 159"/>
        <p:cNvGrpSpPr/>
        <p:nvPr/>
      </p:nvGrpSpPr>
      <p:grpSpPr>
        <a:xfrm>
          <a:off x="0" y="0"/>
          <a:ext cx="0" cy="0"/>
          <a:chOff x="0" y="0"/>
          <a:chExt cx="0" cy="0"/>
        </a:xfrm>
      </p:grpSpPr>
      <p:sp>
        <p:nvSpPr>
          <p:cNvPr id="160" name="Google Shape;160;p26"/>
          <p:cNvSpPr txBox="1"/>
          <p:nvPr>
            <p:ph type="ctrTitle"/>
          </p:nvPr>
        </p:nvSpPr>
        <p:spPr>
          <a:xfrm>
            <a:off x="415611" y="992767"/>
            <a:ext cx="11360700" cy="27369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6900"/>
              <a:buNone/>
              <a:defRPr sz="6900"/>
            </a:lvl1pPr>
            <a:lvl2pPr lvl="1" rtl="0" algn="ctr">
              <a:spcBef>
                <a:spcPts val="0"/>
              </a:spcBef>
              <a:spcAft>
                <a:spcPts val="0"/>
              </a:spcAft>
              <a:buSzPts val="6900"/>
              <a:buNone/>
              <a:defRPr sz="6900"/>
            </a:lvl2pPr>
            <a:lvl3pPr lvl="2" rtl="0" algn="ctr">
              <a:spcBef>
                <a:spcPts val="0"/>
              </a:spcBef>
              <a:spcAft>
                <a:spcPts val="0"/>
              </a:spcAft>
              <a:buSzPts val="6900"/>
              <a:buNone/>
              <a:defRPr sz="6900"/>
            </a:lvl3pPr>
            <a:lvl4pPr lvl="3" rtl="0" algn="ctr">
              <a:spcBef>
                <a:spcPts val="0"/>
              </a:spcBef>
              <a:spcAft>
                <a:spcPts val="0"/>
              </a:spcAft>
              <a:buSzPts val="6900"/>
              <a:buNone/>
              <a:defRPr sz="6900"/>
            </a:lvl4pPr>
            <a:lvl5pPr lvl="4" rtl="0" algn="ctr">
              <a:spcBef>
                <a:spcPts val="0"/>
              </a:spcBef>
              <a:spcAft>
                <a:spcPts val="0"/>
              </a:spcAft>
              <a:buSzPts val="6900"/>
              <a:buNone/>
              <a:defRPr sz="6900"/>
            </a:lvl5pPr>
            <a:lvl6pPr lvl="5" rtl="0" algn="ctr">
              <a:spcBef>
                <a:spcPts val="0"/>
              </a:spcBef>
              <a:spcAft>
                <a:spcPts val="0"/>
              </a:spcAft>
              <a:buSzPts val="6900"/>
              <a:buNone/>
              <a:defRPr sz="6900"/>
            </a:lvl6pPr>
            <a:lvl7pPr lvl="6" rtl="0" algn="ctr">
              <a:spcBef>
                <a:spcPts val="0"/>
              </a:spcBef>
              <a:spcAft>
                <a:spcPts val="0"/>
              </a:spcAft>
              <a:buSzPts val="6900"/>
              <a:buNone/>
              <a:defRPr sz="6900"/>
            </a:lvl7pPr>
            <a:lvl8pPr lvl="7" rtl="0" algn="ctr">
              <a:spcBef>
                <a:spcPts val="0"/>
              </a:spcBef>
              <a:spcAft>
                <a:spcPts val="0"/>
              </a:spcAft>
              <a:buSzPts val="6900"/>
              <a:buNone/>
              <a:defRPr sz="6900"/>
            </a:lvl8pPr>
            <a:lvl9pPr lvl="8" rtl="0" algn="ctr">
              <a:spcBef>
                <a:spcPts val="0"/>
              </a:spcBef>
              <a:spcAft>
                <a:spcPts val="0"/>
              </a:spcAft>
              <a:buSzPts val="6900"/>
              <a:buNone/>
              <a:defRPr sz="6900"/>
            </a:lvl9pPr>
          </a:lstStyle>
          <a:p/>
        </p:txBody>
      </p:sp>
      <p:sp>
        <p:nvSpPr>
          <p:cNvPr id="161" name="Google Shape;161;p26"/>
          <p:cNvSpPr txBox="1"/>
          <p:nvPr>
            <p:ph idx="1" type="subTitle"/>
          </p:nvPr>
        </p:nvSpPr>
        <p:spPr>
          <a:xfrm>
            <a:off x="415600" y="3778833"/>
            <a:ext cx="11360700" cy="1056900"/>
          </a:xfrm>
          <a:prstGeom prst="rect">
            <a:avLst/>
          </a:prstGeom>
        </p:spPr>
        <p:txBody>
          <a:bodyPr anchorCtr="0" anchor="t" bIns="121900" lIns="121900" spcFirstLastPara="1" rIns="121900" wrap="square" tIns="121900">
            <a:no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sz="3700"/>
            </a:lvl2pPr>
            <a:lvl3pPr lvl="2" rtl="0" algn="ctr">
              <a:lnSpc>
                <a:spcPct val="100000"/>
              </a:lnSpc>
              <a:spcBef>
                <a:spcPts val="0"/>
              </a:spcBef>
              <a:spcAft>
                <a:spcPts val="0"/>
              </a:spcAft>
              <a:buSzPts val="3700"/>
              <a:buNone/>
              <a:defRPr sz="3700"/>
            </a:lvl3pPr>
            <a:lvl4pPr lvl="3" rtl="0" algn="ctr">
              <a:lnSpc>
                <a:spcPct val="100000"/>
              </a:lnSpc>
              <a:spcBef>
                <a:spcPts val="0"/>
              </a:spcBef>
              <a:spcAft>
                <a:spcPts val="0"/>
              </a:spcAft>
              <a:buSzPts val="3700"/>
              <a:buNone/>
              <a:defRPr sz="3700"/>
            </a:lvl4pPr>
            <a:lvl5pPr lvl="4" rtl="0" algn="ctr">
              <a:lnSpc>
                <a:spcPct val="100000"/>
              </a:lnSpc>
              <a:spcBef>
                <a:spcPts val="0"/>
              </a:spcBef>
              <a:spcAft>
                <a:spcPts val="0"/>
              </a:spcAft>
              <a:buSzPts val="3700"/>
              <a:buNone/>
              <a:defRPr sz="3700"/>
            </a:lvl5pPr>
            <a:lvl6pPr lvl="5" rtl="0" algn="ctr">
              <a:lnSpc>
                <a:spcPct val="100000"/>
              </a:lnSpc>
              <a:spcBef>
                <a:spcPts val="0"/>
              </a:spcBef>
              <a:spcAft>
                <a:spcPts val="0"/>
              </a:spcAft>
              <a:buSzPts val="3700"/>
              <a:buNone/>
              <a:defRPr sz="3700"/>
            </a:lvl6pPr>
            <a:lvl7pPr lvl="6" rtl="0" algn="ctr">
              <a:lnSpc>
                <a:spcPct val="100000"/>
              </a:lnSpc>
              <a:spcBef>
                <a:spcPts val="0"/>
              </a:spcBef>
              <a:spcAft>
                <a:spcPts val="0"/>
              </a:spcAft>
              <a:buSzPts val="3700"/>
              <a:buNone/>
              <a:defRPr sz="3700"/>
            </a:lvl7pPr>
            <a:lvl8pPr lvl="7" rtl="0" algn="ctr">
              <a:lnSpc>
                <a:spcPct val="100000"/>
              </a:lnSpc>
              <a:spcBef>
                <a:spcPts val="0"/>
              </a:spcBef>
              <a:spcAft>
                <a:spcPts val="0"/>
              </a:spcAft>
              <a:buSzPts val="3700"/>
              <a:buNone/>
              <a:defRPr sz="3700"/>
            </a:lvl8pPr>
            <a:lvl9pPr lvl="8" rtl="0" algn="ctr">
              <a:lnSpc>
                <a:spcPct val="100000"/>
              </a:lnSpc>
              <a:spcBef>
                <a:spcPts val="0"/>
              </a:spcBef>
              <a:spcAft>
                <a:spcPts val="0"/>
              </a:spcAft>
              <a:buSzPts val="3700"/>
              <a:buNone/>
              <a:defRPr sz="3700"/>
            </a:lvl9pPr>
          </a:lstStyle>
          <a:p/>
        </p:txBody>
      </p:sp>
      <p:sp>
        <p:nvSpPr>
          <p:cNvPr id="162" name="Google Shape;162;p26"/>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3" name="Shape 163"/>
        <p:cNvGrpSpPr/>
        <p:nvPr/>
      </p:nvGrpSpPr>
      <p:grpSpPr>
        <a:xfrm>
          <a:off x="0" y="0"/>
          <a:ext cx="0" cy="0"/>
          <a:chOff x="0" y="0"/>
          <a:chExt cx="0" cy="0"/>
        </a:xfrm>
      </p:grpSpPr>
      <p:sp>
        <p:nvSpPr>
          <p:cNvPr id="164" name="Google Shape;164;p27"/>
          <p:cNvSpPr txBox="1"/>
          <p:nvPr>
            <p:ph type="title"/>
          </p:nvPr>
        </p:nvSpPr>
        <p:spPr>
          <a:xfrm>
            <a:off x="415600" y="2867800"/>
            <a:ext cx="11360700" cy="1122300"/>
          </a:xfrm>
          <a:prstGeom prst="rect">
            <a:avLst/>
          </a:prstGeom>
        </p:spPr>
        <p:txBody>
          <a:bodyPr anchorCtr="0" anchor="ctr" bIns="121900" lIns="121900" spcFirstLastPara="1" rIns="121900" wrap="square" tIns="121900">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65" name="Google Shape;165;p27"/>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6" name="Shape 166"/>
        <p:cNvGrpSpPr/>
        <p:nvPr/>
      </p:nvGrpSpPr>
      <p:grpSpPr>
        <a:xfrm>
          <a:off x="0" y="0"/>
          <a:ext cx="0" cy="0"/>
          <a:chOff x="0" y="0"/>
          <a:chExt cx="0" cy="0"/>
        </a:xfrm>
      </p:grpSpPr>
      <p:sp>
        <p:nvSpPr>
          <p:cNvPr id="167" name="Google Shape;167;p28"/>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68" name="Google Shape;168;p28"/>
          <p:cNvSpPr txBox="1"/>
          <p:nvPr>
            <p:ph idx="1" type="body"/>
          </p:nvPr>
        </p:nvSpPr>
        <p:spPr>
          <a:xfrm>
            <a:off x="415600" y="1536633"/>
            <a:ext cx="11360700" cy="4555200"/>
          </a:xfrm>
          <a:prstGeom prst="rect">
            <a:avLst/>
          </a:prstGeom>
        </p:spPr>
        <p:txBody>
          <a:bodyPr anchorCtr="0" anchor="t" bIns="121900" lIns="121900" spcFirstLastPara="1" rIns="121900" wrap="square" tIns="121900">
            <a:noAutofit/>
          </a:bodyPr>
          <a:lstStyle>
            <a:lvl1pPr indent="-381000" lvl="0" marL="457200" rtl="0">
              <a:spcBef>
                <a:spcPts val="0"/>
              </a:spcBef>
              <a:spcAft>
                <a:spcPts val="0"/>
              </a:spcAft>
              <a:buSzPts val="24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69" name="Google Shape;169;p28"/>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70" name="Shape 170"/>
        <p:cNvGrpSpPr/>
        <p:nvPr/>
      </p:nvGrpSpPr>
      <p:grpSpPr>
        <a:xfrm>
          <a:off x="0" y="0"/>
          <a:ext cx="0" cy="0"/>
          <a:chOff x="0" y="0"/>
          <a:chExt cx="0" cy="0"/>
        </a:xfrm>
      </p:grpSpPr>
      <p:sp>
        <p:nvSpPr>
          <p:cNvPr id="171" name="Google Shape;171;p29"/>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72" name="Google Shape;172;p29"/>
          <p:cNvSpPr txBox="1"/>
          <p:nvPr>
            <p:ph idx="1" type="body"/>
          </p:nvPr>
        </p:nvSpPr>
        <p:spPr>
          <a:xfrm>
            <a:off x="415600" y="1536633"/>
            <a:ext cx="5333100" cy="45552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sz="19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73" name="Google Shape;173;p29"/>
          <p:cNvSpPr txBox="1"/>
          <p:nvPr>
            <p:ph idx="2" type="body"/>
          </p:nvPr>
        </p:nvSpPr>
        <p:spPr>
          <a:xfrm>
            <a:off x="6443200" y="1536633"/>
            <a:ext cx="5333100" cy="4555200"/>
          </a:xfrm>
          <a:prstGeom prst="rect">
            <a:avLst/>
          </a:prstGeom>
        </p:spPr>
        <p:txBody>
          <a:bodyPr anchorCtr="0" anchor="t" bIns="121900" lIns="121900" spcFirstLastPara="1" rIns="121900" wrap="square" tIns="121900">
            <a:noAutofit/>
          </a:bodyPr>
          <a:lstStyle>
            <a:lvl1pPr indent="-349250" lvl="0" marL="457200" rtl="0">
              <a:spcBef>
                <a:spcPts val="0"/>
              </a:spcBef>
              <a:spcAft>
                <a:spcPts val="0"/>
              </a:spcAft>
              <a:buSzPts val="1900"/>
              <a:buChar char="●"/>
              <a:defRPr sz="19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74" name="Google Shape;174;p29"/>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5" name="Shape 175"/>
        <p:cNvGrpSpPr/>
        <p:nvPr/>
      </p:nvGrpSpPr>
      <p:grpSpPr>
        <a:xfrm>
          <a:off x="0" y="0"/>
          <a:ext cx="0" cy="0"/>
          <a:chOff x="0" y="0"/>
          <a:chExt cx="0" cy="0"/>
        </a:xfrm>
      </p:grpSpPr>
      <p:sp>
        <p:nvSpPr>
          <p:cNvPr id="176" name="Google Shape;176;p30"/>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77" name="Google Shape;177;p30"/>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78" name="Shape 178"/>
        <p:cNvGrpSpPr/>
        <p:nvPr/>
      </p:nvGrpSpPr>
      <p:grpSpPr>
        <a:xfrm>
          <a:off x="0" y="0"/>
          <a:ext cx="0" cy="0"/>
          <a:chOff x="0" y="0"/>
          <a:chExt cx="0" cy="0"/>
        </a:xfrm>
      </p:grpSpPr>
      <p:sp>
        <p:nvSpPr>
          <p:cNvPr id="179" name="Google Shape;179;p31"/>
          <p:cNvSpPr txBox="1"/>
          <p:nvPr>
            <p:ph type="title"/>
          </p:nvPr>
        </p:nvSpPr>
        <p:spPr>
          <a:xfrm>
            <a:off x="415600" y="740800"/>
            <a:ext cx="3744000" cy="1007700"/>
          </a:xfrm>
          <a:prstGeom prst="rect">
            <a:avLst/>
          </a:prstGeom>
        </p:spPr>
        <p:txBody>
          <a:bodyPr anchorCtr="0" anchor="b" bIns="121900" lIns="121900" spcFirstLastPara="1" rIns="121900" wrap="square" tIns="121900">
            <a:no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180" name="Google Shape;180;p31"/>
          <p:cNvSpPr txBox="1"/>
          <p:nvPr>
            <p:ph idx="1" type="body"/>
          </p:nvPr>
        </p:nvSpPr>
        <p:spPr>
          <a:xfrm>
            <a:off x="415600" y="1852800"/>
            <a:ext cx="3744000" cy="4239300"/>
          </a:xfrm>
          <a:prstGeom prst="rect">
            <a:avLst/>
          </a:prstGeom>
        </p:spPr>
        <p:txBody>
          <a:bodyPr anchorCtr="0" anchor="t" bIns="121900" lIns="121900" spcFirstLastPara="1" rIns="121900" wrap="square" tIns="121900">
            <a:noAutofit/>
          </a:bodyPr>
          <a:lstStyle>
            <a:lvl1pPr indent="-330200" lvl="0" marL="457200" rtl="0">
              <a:spcBef>
                <a:spcPts val="0"/>
              </a:spcBef>
              <a:spcAft>
                <a:spcPts val="0"/>
              </a:spcAft>
              <a:buSzPts val="1600"/>
              <a:buChar char="●"/>
              <a:defRPr sz="1600"/>
            </a:lvl1pPr>
            <a:lvl2pPr indent="-330200" lvl="1" marL="914400" rtl="0">
              <a:spcBef>
                <a:spcPts val="2100"/>
              </a:spcBef>
              <a:spcAft>
                <a:spcPts val="0"/>
              </a:spcAft>
              <a:buSzPts val="1600"/>
              <a:buChar char="○"/>
              <a:defRPr sz="1600"/>
            </a:lvl2pPr>
            <a:lvl3pPr indent="-330200" lvl="2" marL="1371600" rtl="0">
              <a:spcBef>
                <a:spcPts val="2100"/>
              </a:spcBef>
              <a:spcAft>
                <a:spcPts val="0"/>
              </a:spcAft>
              <a:buSzPts val="1600"/>
              <a:buChar char="■"/>
              <a:defRPr sz="1600"/>
            </a:lvl3pPr>
            <a:lvl4pPr indent="-330200" lvl="3" marL="1828800" rtl="0">
              <a:spcBef>
                <a:spcPts val="2100"/>
              </a:spcBef>
              <a:spcAft>
                <a:spcPts val="0"/>
              </a:spcAft>
              <a:buSzPts val="1600"/>
              <a:buChar char="●"/>
              <a:defRPr sz="1600"/>
            </a:lvl4pPr>
            <a:lvl5pPr indent="-330200" lvl="4" marL="2286000" rtl="0">
              <a:spcBef>
                <a:spcPts val="2100"/>
              </a:spcBef>
              <a:spcAft>
                <a:spcPts val="0"/>
              </a:spcAft>
              <a:buSzPts val="1600"/>
              <a:buChar char="○"/>
              <a:defRPr sz="1600"/>
            </a:lvl5pPr>
            <a:lvl6pPr indent="-330200" lvl="5" marL="2743200" rtl="0">
              <a:spcBef>
                <a:spcPts val="2100"/>
              </a:spcBef>
              <a:spcAft>
                <a:spcPts val="0"/>
              </a:spcAft>
              <a:buSzPts val="1600"/>
              <a:buChar char="■"/>
              <a:defRPr sz="1600"/>
            </a:lvl6pPr>
            <a:lvl7pPr indent="-330200" lvl="6" marL="3200400" rtl="0">
              <a:spcBef>
                <a:spcPts val="2100"/>
              </a:spcBef>
              <a:spcAft>
                <a:spcPts val="0"/>
              </a:spcAft>
              <a:buSzPts val="1600"/>
              <a:buChar char="●"/>
              <a:defRPr sz="1600"/>
            </a:lvl7pPr>
            <a:lvl8pPr indent="-330200" lvl="7" marL="3657600" rtl="0">
              <a:spcBef>
                <a:spcPts val="2100"/>
              </a:spcBef>
              <a:spcAft>
                <a:spcPts val="0"/>
              </a:spcAft>
              <a:buSzPts val="1600"/>
              <a:buChar char="○"/>
              <a:defRPr sz="1600"/>
            </a:lvl8pPr>
            <a:lvl9pPr indent="-330200" lvl="8" marL="4114800" rtl="0">
              <a:spcBef>
                <a:spcPts val="2100"/>
              </a:spcBef>
              <a:spcAft>
                <a:spcPts val="2100"/>
              </a:spcAft>
              <a:buSzPts val="1600"/>
              <a:buChar char="■"/>
              <a:defRPr sz="1600"/>
            </a:lvl9pPr>
          </a:lstStyle>
          <a:p/>
        </p:txBody>
      </p:sp>
      <p:sp>
        <p:nvSpPr>
          <p:cNvPr id="181" name="Google Shape;181;p31"/>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2" name="Shape 182"/>
        <p:cNvGrpSpPr/>
        <p:nvPr/>
      </p:nvGrpSpPr>
      <p:grpSpPr>
        <a:xfrm>
          <a:off x="0" y="0"/>
          <a:ext cx="0" cy="0"/>
          <a:chOff x="0" y="0"/>
          <a:chExt cx="0" cy="0"/>
        </a:xfrm>
      </p:grpSpPr>
      <p:sp>
        <p:nvSpPr>
          <p:cNvPr id="183" name="Google Shape;183;p32"/>
          <p:cNvSpPr txBox="1"/>
          <p:nvPr>
            <p:ph type="title"/>
          </p:nvPr>
        </p:nvSpPr>
        <p:spPr>
          <a:xfrm>
            <a:off x="653667" y="600200"/>
            <a:ext cx="8490300" cy="5454300"/>
          </a:xfrm>
          <a:prstGeom prst="rect">
            <a:avLst/>
          </a:prstGeom>
        </p:spPr>
        <p:txBody>
          <a:bodyPr anchorCtr="0" anchor="ctr" bIns="121900" lIns="121900" spcFirstLastPara="1" rIns="121900" wrap="square" tIns="121900">
            <a:noAutofit/>
          </a:bodyPr>
          <a:lstStyle>
            <a:lvl1pPr lvl="0" rtl="0">
              <a:spcBef>
                <a:spcPts val="0"/>
              </a:spcBef>
              <a:spcAft>
                <a:spcPts val="0"/>
              </a:spcAft>
              <a:buSzPts val="6400"/>
              <a:buNone/>
              <a:defRPr sz="64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p:txBody>
      </p:sp>
      <p:sp>
        <p:nvSpPr>
          <p:cNvPr id="184" name="Google Shape;184;p32"/>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5" name="Shape 185"/>
        <p:cNvGrpSpPr/>
        <p:nvPr/>
      </p:nvGrpSpPr>
      <p:grpSpPr>
        <a:xfrm>
          <a:off x="0" y="0"/>
          <a:ext cx="0" cy="0"/>
          <a:chOff x="0" y="0"/>
          <a:chExt cx="0" cy="0"/>
        </a:xfrm>
      </p:grpSpPr>
      <p:sp>
        <p:nvSpPr>
          <p:cNvPr id="186" name="Google Shape;186;p33"/>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87" name="Google Shape;187;p33"/>
          <p:cNvSpPr txBox="1"/>
          <p:nvPr>
            <p:ph type="title"/>
          </p:nvPr>
        </p:nvSpPr>
        <p:spPr>
          <a:xfrm>
            <a:off x="354000" y="1644233"/>
            <a:ext cx="5393700" cy="19764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188" name="Google Shape;188;p33"/>
          <p:cNvSpPr txBox="1"/>
          <p:nvPr>
            <p:ph idx="1" type="subTitle"/>
          </p:nvPr>
        </p:nvSpPr>
        <p:spPr>
          <a:xfrm>
            <a:off x="354000" y="3737433"/>
            <a:ext cx="5393700" cy="1646700"/>
          </a:xfrm>
          <a:prstGeom prst="rect">
            <a:avLst/>
          </a:prstGeom>
        </p:spPr>
        <p:txBody>
          <a:bodyPr anchorCtr="0" anchor="t" bIns="121900" lIns="121900" spcFirstLastPara="1" rIns="121900" wrap="square" tIns="121900">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89" name="Google Shape;189;p33"/>
          <p:cNvSpPr txBox="1"/>
          <p:nvPr>
            <p:ph idx="2" type="body"/>
          </p:nvPr>
        </p:nvSpPr>
        <p:spPr>
          <a:xfrm>
            <a:off x="6586000" y="965433"/>
            <a:ext cx="5115900" cy="4926900"/>
          </a:xfrm>
          <a:prstGeom prst="rect">
            <a:avLst/>
          </a:prstGeom>
        </p:spPr>
        <p:txBody>
          <a:bodyPr anchorCtr="0" anchor="ctr" bIns="121900" lIns="121900" spcFirstLastPara="1" rIns="121900" wrap="square" tIns="121900">
            <a:noAutofit/>
          </a:bodyPr>
          <a:lstStyle>
            <a:lvl1pPr indent="-381000" lvl="0" marL="457200" rtl="0">
              <a:spcBef>
                <a:spcPts val="0"/>
              </a:spcBef>
              <a:spcAft>
                <a:spcPts val="0"/>
              </a:spcAft>
              <a:buSzPts val="2400"/>
              <a:buChar char="●"/>
              <a:defRPr/>
            </a:lvl1pPr>
            <a:lvl2pPr indent="-349250" lvl="1" marL="914400" rtl="0">
              <a:spcBef>
                <a:spcPts val="2100"/>
              </a:spcBef>
              <a:spcAft>
                <a:spcPts val="0"/>
              </a:spcAft>
              <a:buSzPts val="1900"/>
              <a:buChar char="○"/>
              <a:defRPr/>
            </a:lvl2pPr>
            <a:lvl3pPr indent="-349250" lvl="2" marL="1371600" rtl="0">
              <a:spcBef>
                <a:spcPts val="2100"/>
              </a:spcBef>
              <a:spcAft>
                <a:spcPts val="0"/>
              </a:spcAft>
              <a:buSzPts val="1900"/>
              <a:buChar char="■"/>
              <a:defRPr/>
            </a:lvl3pPr>
            <a:lvl4pPr indent="-349250" lvl="3" marL="1828800" rtl="0">
              <a:spcBef>
                <a:spcPts val="2100"/>
              </a:spcBef>
              <a:spcAft>
                <a:spcPts val="0"/>
              </a:spcAft>
              <a:buSzPts val="1900"/>
              <a:buChar char="●"/>
              <a:defRPr/>
            </a:lvl4pPr>
            <a:lvl5pPr indent="-349250" lvl="4" marL="2286000" rtl="0">
              <a:spcBef>
                <a:spcPts val="2100"/>
              </a:spcBef>
              <a:spcAft>
                <a:spcPts val="0"/>
              </a:spcAft>
              <a:buSzPts val="1900"/>
              <a:buChar char="○"/>
              <a:defRPr/>
            </a:lvl5pPr>
            <a:lvl6pPr indent="-349250" lvl="5" marL="2743200" rtl="0">
              <a:spcBef>
                <a:spcPts val="2100"/>
              </a:spcBef>
              <a:spcAft>
                <a:spcPts val="0"/>
              </a:spcAft>
              <a:buSzPts val="1900"/>
              <a:buChar char="■"/>
              <a:defRPr/>
            </a:lvl6pPr>
            <a:lvl7pPr indent="-349250" lvl="6" marL="3200400" rtl="0">
              <a:spcBef>
                <a:spcPts val="2100"/>
              </a:spcBef>
              <a:spcAft>
                <a:spcPts val="0"/>
              </a:spcAft>
              <a:buSzPts val="1900"/>
              <a:buChar char="●"/>
              <a:defRPr/>
            </a:lvl7pPr>
            <a:lvl8pPr indent="-349250" lvl="7" marL="3657600" rtl="0">
              <a:spcBef>
                <a:spcPts val="2100"/>
              </a:spcBef>
              <a:spcAft>
                <a:spcPts val="0"/>
              </a:spcAft>
              <a:buSzPts val="1900"/>
              <a:buChar char="○"/>
              <a:defRPr/>
            </a:lvl8pPr>
            <a:lvl9pPr indent="-349250" lvl="8" marL="4114800" rtl="0">
              <a:spcBef>
                <a:spcPts val="2100"/>
              </a:spcBef>
              <a:spcAft>
                <a:spcPts val="2100"/>
              </a:spcAft>
              <a:buSzPts val="1900"/>
              <a:buChar char="■"/>
              <a:defRPr/>
            </a:lvl9pPr>
          </a:lstStyle>
          <a:p/>
        </p:txBody>
      </p:sp>
      <p:sp>
        <p:nvSpPr>
          <p:cNvPr id="190" name="Google Shape;190;p33"/>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1" name="Shape 191"/>
        <p:cNvGrpSpPr/>
        <p:nvPr/>
      </p:nvGrpSpPr>
      <p:grpSpPr>
        <a:xfrm>
          <a:off x="0" y="0"/>
          <a:ext cx="0" cy="0"/>
          <a:chOff x="0" y="0"/>
          <a:chExt cx="0" cy="0"/>
        </a:xfrm>
      </p:grpSpPr>
      <p:sp>
        <p:nvSpPr>
          <p:cNvPr id="192" name="Google Shape;192;p34"/>
          <p:cNvSpPr txBox="1"/>
          <p:nvPr>
            <p:ph idx="1" type="body"/>
          </p:nvPr>
        </p:nvSpPr>
        <p:spPr>
          <a:xfrm>
            <a:off x="415600" y="5640767"/>
            <a:ext cx="7998300" cy="806700"/>
          </a:xfrm>
          <a:prstGeom prst="rect">
            <a:avLst/>
          </a:prstGeom>
        </p:spPr>
        <p:txBody>
          <a:bodyPr anchorCtr="0" anchor="ctr" bIns="121900" lIns="121900" spcFirstLastPara="1" rIns="121900" wrap="square" tIns="121900">
            <a:noAutofit/>
          </a:bodyPr>
          <a:lstStyle>
            <a:lvl1pPr indent="-228600" lvl="0" marL="457200" rtl="0">
              <a:lnSpc>
                <a:spcPct val="100000"/>
              </a:lnSpc>
              <a:spcBef>
                <a:spcPts val="0"/>
              </a:spcBef>
              <a:spcAft>
                <a:spcPts val="0"/>
              </a:spcAft>
              <a:buSzPts val="2400"/>
              <a:buNone/>
              <a:defRPr/>
            </a:lvl1pPr>
          </a:lstStyle>
          <a:p/>
        </p:txBody>
      </p:sp>
      <p:sp>
        <p:nvSpPr>
          <p:cNvPr id="193" name="Google Shape;193;p34"/>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4" name="Shape 194"/>
        <p:cNvGrpSpPr/>
        <p:nvPr/>
      </p:nvGrpSpPr>
      <p:grpSpPr>
        <a:xfrm>
          <a:off x="0" y="0"/>
          <a:ext cx="0" cy="0"/>
          <a:chOff x="0" y="0"/>
          <a:chExt cx="0" cy="0"/>
        </a:xfrm>
      </p:grpSpPr>
      <p:sp>
        <p:nvSpPr>
          <p:cNvPr id="195" name="Google Shape;195;p35"/>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Autofit/>
          </a:bodyPr>
          <a:lstStyle>
            <a:lvl1pPr lvl="0" rtl="0" algn="ctr">
              <a:spcBef>
                <a:spcPts val="0"/>
              </a:spcBef>
              <a:spcAft>
                <a:spcPts val="0"/>
              </a:spcAft>
              <a:buSzPts val="16000"/>
              <a:buNone/>
              <a:defRPr sz="16000"/>
            </a:lvl1pPr>
            <a:lvl2pPr lvl="1" rtl="0" algn="ctr">
              <a:spcBef>
                <a:spcPts val="0"/>
              </a:spcBef>
              <a:spcAft>
                <a:spcPts val="0"/>
              </a:spcAft>
              <a:buSzPts val="16000"/>
              <a:buNone/>
              <a:defRPr sz="16000"/>
            </a:lvl2pPr>
            <a:lvl3pPr lvl="2" rtl="0" algn="ctr">
              <a:spcBef>
                <a:spcPts val="0"/>
              </a:spcBef>
              <a:spcAft>
                <a:spcPts val="0"/>
              </a:spcAft>
              <a:buSzPts val="16000"/>
              <a:buNone/>
              <a:defRPr sz="16000"/>
            </a:lvl3pPr>
            <a:lvl4pPr lvl="3" rtl="0" algn="ctr">
              <a:spcBef>
                <a:spcPts val="0"/>
              </a:spcBef>
              <a:spcAft>
                <a:spcPts val="0"/>
              </a:spcAft>
              <a:buSzPts val="16000"/>
              <a:buNone/>
              <a:defRPr sz="16000"/>
            </a:lvl4pPr>
            <a:lvl5pPr lvl="4" rtl="0" algn="ctr">
              <a:spcBef>
                <a:spcPts val="0"/>
              </a:spcBef>
              <a:spcAft>
                <a:spcPts val="0"/>
              </a:spcAft>
              <a:buSzPts val="16000"/>
              <a:buNone/>
              <a:defRPr sz="16000"/>
            </a:lvl5pPr>
            <a:lvl6pPr lvl="5" rtl="0" algn="ctr">
              <a:spcBef>
                <a:spcPts val="0"/>
              </a:spcBef>
              <a:spcAft>
                <a:spcPts val="0"/>
              </a:spcAft>
              <a:buSzPts val="16000"/>
              <a:buNone/>
              <a:defRPr sz="16000"/>
            </a:lvl6pPr>
            <a:lvl7pPr lvl="6" rtl="0" algn="ctr">
              <a:spcBef>
                <a:spcPts val="0"/>
              </a:spcBef>
              <a:spcAft>
                <a:spcPts val="0"/>
              </a:spcAft>
              <a:buSzPts val="16000"/>
              <a:buNone/>
              <a:defRPr sz="16000"/>
            </a:lvl7pPr>
            <a:lvl8pPr lvl="7" rtl="0" algn="ctr">
              <a:spcBef>
                <a:spcPts val="0"/>
              </a:spcBef>
              <a:spcAft>
                <a:spcPts val="0"/>
              </a:spcAft>
              <a:buSzPts val="16000"/>
              <a:buNone/>
              <a:defRPr sz="16000"/>
            </a:lvl8pPr>
            <a:lvl9pPr lvl="8" rtl="0" algn="ctr">
              <a:spcBef>
                <a:spcPts val="0"/>
              </a:spcBef>
              <a:spcAft>
                <a:spcPts val="0"/>
              </a:spcAft>
              <a:buSzPts val="16000"/>
              <a:buNone/>
              <a:defRPr sz="16000"/>
            </a:lvl9pPr>
          </a:lstStyle>
          <a:p>
            <a:r>
              <a:t>xx%</a:t>
            </a:r>
          </a:p>
        </p:txBody>
      </p:sp>
      <p:sp>
        <p:nvSpPr>
          <p:cNvPr id="196" name="Google Shape;196;p35"/>
          <p:cNvSpPr txBox="1"/>
          <p:nvPr>
            <p:ph idx="1" type="body"/>
          </p:nvPr>
        </p:nvSpPr>
        <p:spPr>
          <a:xfrm>
            <a:off x="415600" y="4202967"/>
            <a:ext cx="11360700" cy="1734300"/>
          </a:xfrm>
          <a:prstGeom prst="rect">
            <a:avLst/>
          </a:prstGeom>
        </p:spPr>
        <p:txBody>
          <a:bodyPr anchorCtr="0" anchor="t" bIns="121900" lIns="121900" spcFirstLastPara="1" rIns="121900" wrap="square" tIns="121900">
            <a:noAutofit/>
          </a:bodyPr>
          <a:lstStyle>
            <a:lvl1pPr indent="-381000" lvl="0" marL="457200" rtl="0" algn="ctr">
              <a:spcBef>
                <a:spcPts val="0"/>
              </a:spcBef>
              <a:spcAft>
                <a:spcPts val="0"/>
              </a:spcAft>
              <a:buSzPts val="2400"/>
              <a:buChar char="●"/>
              <a:defRPr/>
            </a:lvl1pPr>
            <a:lvl2pPr indent="-349250" lvl="1" marL="914400" rtl="0" algn="ctr">
              <a:spcBef>
                <a:spcPts val="2100"/>
              </a:spcBef>
              <a:spcAft>
                <a:spcPts val="0"/>
              </a:spcAft>
              <a:buSzPts val="1900"/>
              <a:buChar char="○"/>
              <a:defRPr/>
            </a:lvl2pPr>
            <a:lvl3pPr indent="-349250" lvl="2" marL="1371600" rtl="0" algn="ctr">
              <a:spcBef>
                <a:spcPts val="2100"/>
              </a:spcBef>
              <a:spcAft>
                <a:spcPts val="0"/>
              </a:spcAft>
              <a:buSzPts val="1900"/>
              <a:buChar char="■"/>
              <a:defRPr/>
            </a:lvl3pPr>
            <a:lvl4pPr indent="-349250" lvl="3" marL="1828800" rtl="0" algn="ctr">
              <a:spcBef>
                <a:spcPts val="2100"/>
              </a:spcBef>
              <a:spcAft>
                <a:spcPts val="0"/>
              </a:spcAft>
              <a:buSzPts val="1900"/>
              <a:buChar char="●"/>
              <a:defRPr/>
            </a:lvl4pPr>
            <a:lvl5pPr indent="-349250" lvl="4" marL="2286000" rtl="0" algn="ctr">
              <a:spcBef>
                <a:spcPts val="2100"/>
              </a:spcBef>
              <a:spcAft>
                <a:spcPts val="0"/>
              </a:spcAft>
              <a:buSzPts val="1900"/>
              <a:buChar char="○"/>
              <a:defRPr/>
            </a:lvl5pPr>
            <a:lvl6pPr indent="-349250" lvl="5" marL="2743200" rtl="0" algn="ctr">
              <a:spcBef>
                <a:spcPts val="2100"/>
              </a:spcBef>
              <a:spcAft>
                <a:spcPts val="0"/>
              </a:spcAft>
              <a:buSzPts val="1900"/>
              <a:buChar char="■"/>
              <a:defRPr/>
            </a:lvl6pPr>
            <a:lvl7pPr indent="-349250" lvl="6" marL="3200400" rtl="0" algn="ctr">
              <a:spcBef>
                <a:spcPts val="2100"/>
              </a:spcBef>
              <a:spcAft>
                <a:spcPts val="0"/>
              </a:spcAft>
              <a:buSzPts val="1900"/>
              <a:buChar char="●"/>
              <a:defRPr/>
            </a:lvl7pPr>
            <a:lvl8pPr indent="-349250" lvl="7" marL="3657600" rtl="0" algn="ctr">
              <a:spcBef>
                <a:spcPts val="2100"/>
              </a:spcBef>
              <a:spcAft>
                <a:spcPts val="0"/>
              </a:spcAft>
              <a:buSzPts val="1900"/>
              <a:buChar char="○"/>
              <a:defRPr/>
            </a:lvl8pPr>
            <a:lvl9pPr indent="-349250" lvl="8" marL="4114800" rtl="0" algn="ctr">
              <a:spcBef>
                <a:spcPts val="2100"/>
              </a:spcBef>
              <a:spcAft>
                <a:spcPts val="2100"/>
              </a:spcAft>
              <a:buSzPts val="1900"/>
              <a:buChar char="■"/>
              <a:defRPr/>
            </a:lvl9pPr>
          </a:lstStyle>
          <a:p/>
        </p:txBody>
      </p:sp>
      <p:sp>
        <p:nvSpPr>
          <p:cNvPr id="197" name="Google Shape;197;p35"/>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98" name="Shape 198"/>
        <p:cNvGrpSpPr/>
        <p:nvPr/>
      </p:nvGrpSpPr>
      <p:grpSpPr>
        <a:xfrm>
          <a:off x="0" y="0"/>
          <a:ext cx="0" cy="0"/>
          <a:chOff x="0" y="0"/>
          <a:chExt cx="0" cy="0"/>
        </a:xfrm>
      </p:grpSpPr>
      <p:sp>
        <p:nvSpPr>
          <p:cNvPr id="199" name="Google Shape;199;p36"/>
          <p:cNvSpPr txBox="1"/>
          <p:nvPr>
            <p:ph idx="12" type="sldNum"/>
          </p:nvPr>
        </p:nvSpPr>
        <p:spPr>
          <a:xfrm>
            <a:off x="11296610" y="6217622"/>
            <a:ext cx="731700" cy="524700"/>
          </a:xfrm>
          <a:prstGeom prst="rect">
            <a:avLst/>
          </a:prstGeom>
        </p:spPr>
        <p:txBody>
          <a:bodyPr anchorCtr="0" anchor="ctr" bIns="121900" lIns="121900" spcFirstLastPara="1" rIns="121900" wrap="square" tIns="12190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4.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2.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0" name="Shape 80"/>
        <p:cNvGrpSpPr/>
        <p:nvPr/>
      </p:nvGrpSpPr>
      <p:grpSpPr>
        <a:xfrm>
          <a:off x="0" y="0"/>
          <a:ext cx="0" cy="0"/>
          <a:chOff x="0" y="0"/>
          <a:chExt cx="0" cy="0"/>
        </a:xfrm>
      </p:grpSpPr>
      <p:sp>
        <p:nvSpPr>
          <p:cNvPr id="81" name="Google Shape;81;p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2" name="Google Shape;82;p1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3" name="Google Shape;83;p1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4" name="Google Shape;84;p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5" name="Google Shape;85;p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55" name="Shape 155"/>
        <p:cNvGrpSpPr/>
        <p:nvPr/>
      </p:nvGrpSpPr>
      <p:grpSpPr>
        <a:xfrm>
          <a:off x="0" y="0"/>
          <a:ext cx="0" cy="0"/>
          <a:chOff x="0" y="0"/>
          <a:chExt cx="0" cy="0"/>
        </a:xfrm>
      </p:grpSpPr>
      <p:sp>
        <p:nvSpPr>
          <p:cNvPr id="156" name="Google Shape;156;p25"/>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rtl="0">
              <a:spcBef>
                <a:spcPts val="0"/>
              </a:spcBef>
              <a:spcAft>
                <a:spcPts val="0"/>
              </a:spcAft>
              <a:buClr>
                <a:schemeClr val="dk1"/>
              </a:buClr>
              <a:buSzPts val="3700"/>
              <a:buNone/>
              <a:defRPr sz="3700">
                <a:solidFill>
                  <a:schemeClr val="dk1"/>
                </a:solidFill>
              </a:defRPr>
            </a:lvl1pPr>
            <a:lvl2pPr lvl="1" rtl="0">
              <a:spcBef>
                <a:spcPts val="0"/>
              </a:spcBef>
              <a:spcAft>
                <a:spcPts val="0"/>
              </a:spcAft>
              <a:buClr>
                <a:schemeClr val="dk1"/>
              </a:buClr>
              <a:buSzPts val="3700"/>
              <a:buNone/>
              <a:defRPr sz="3700">
                <a:solidFill>
                  <a:schemeClr val="dk1"/>
                </a:solidFill>
              </a:defRPr>
            </a:lvl2pPr>
            <a:lvl3pPr lvl="2" rtl="0">
              <a:spcBef>
                <a:spcPts val="0"/>
              </a:spcBef>
              <a:spcAft>
                <a:spcPts val="0"/>
              </a:spcAft>
              <a:buClr>
                <a:schemeClr val="dk1"/>
              </a:buClr>
              <a:buSzPts val="3700"/>
              <a:buNone/>
              <a:defRPr sz="3700">
                <a:solidFill>
                  <a:schemeClr val="dk1"/>
                </a:solidFill>
              </a:defRPr>
            </a:lvl3pPr>
            <a:lvl4pPr lvl="3" rtl="0">
              <a:spcBef>
                <a:spcPts val="0"/>
              </a:spcBef>
              <a:spcAft>
                <a:spcPts val="0"/>
              </a:spcAft>
              <a:buClr>
                <a:schemeClr val="dk1"/>
              </a:buClr>
              <a:buSzPts val="3700"/>
              <a:buNone/>
              <a:defRPr sz="3700">
                <a:solidFill>
                  <a:schemeClr val="dk1"/>
                </a:solidFill>
              </a:defRPr>
            </a:lvl4pPr>
            <a:lvl5pPr lvl="4" rtl="0">
              <a:spcBef>
                <a:spcPts val="0"/>
              </a:spcBef>
              <a:spcAft>
                <a:spcPts val="0"/>
              </a:spcAft>
              <a:buClr>
                <a:schemeClr val="dk1"/>
              </a:buClr>
              <a:buSzPts val="3700"/>
              <a:buNone/>
              <a:defRPr sz="3700">
                <a:solidFill>
                  <a:schemeClr val="dk1"/>
                </a:solidFill>
              </a:defRPr>
            </a:lvl5pPr>
            <a:lvl6pPr lvl="5" rtl="0">
              <a:spcBef>
                <a:spcPts val="0"/>
              </a:spcBef>
              <a:spcAft>
                <a:spcPts val="0"/>
              </a:spcAft>
              <a:buClr>
                <a:schemeClr val="dk1"/>
              </a:buClr>
              <a:buSzPts val="3700"/>
              <a:buNone/>
              <a:defRPr sz="3700">
                <a:solidFill>
                  <a:schemeClr val="dk1"/>
                </a:solidFill>
              </a:defRPr>
            </a:lvl6pPr>
            <a:lvl7pPr lvl="6" rtl="0">
              <a:spcBef>
                <a:spcPts val="0"/>
              </a:spcBef>
              <a:spcAft>
                <a:spcPts val="0"/>
              </a:spcAft>
              <a:buClr>
                <a:schemeClr val="dk1"/>
              </a:buClr>
              <a:buSzPts val="3700"/>
              <a:buNone/>
              <a:defRPr sz="3700">
                <a:solidFill>
                  <a:schemeClr val="dk1"/>
                </a:solidFill>
              </a:defRPr>
            </a:lvl7pPr>
            <a:lvl8pPr lvl="7" rtl="0">
              <a:spcBef>
                <a:spcPts val="0"/>
              </a:spcBef>
              <a:spcAft>
                <a:spcPts val="0"/>
              </a:spcAft>
              <a:buClr>
                <a:schemeClr val="dk1"/>
              </a:buClr>
              <a:buSzPts val="3700"/>
              <a:buNone/>
              <a:defRPr sz="3700">
                <a:solidFill>
                  <a:schemeClr val="dk1"/>
                </a:solidFill>
              </a:defRPr>
            </a:lvl8pPr>
            <a:lvl9pPr lvl="8" rtl="0">
              <a:spcBef>
                <a:spcPts val="0"/>
              </a:spcBef>
              <a:spcAft>
                <a:spcPts val="0"/>
              </a:spcAft>
              <a:buClr>
                <a:schemeClr val="dk1"/>
              </a:buClr>
              <a:buSzPts val="3700"/>
              <a:buNone/>
              <a:defRPr sz="3700">
                <a:solidFill>
                  <a:schemeClr val="dk1"/>
                </a:solidFill>
              </a:defRPr>
            </a:lvl9pPr>
          </a:lstStyle>
          <a:p/>
        </p:txBody>
      </p:sp>
      <p:sp>
        <p:nvSpPr>
          <p:cNvPr id="157" name="Google Shape;157;p25"/>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rtl="0">
              <a:lnSpc>
                <a:spcPct val="115000"/>
              </a:lnSpc>
              <a:spcBef>
                <a:spcPts val="0"/>
              </a:spcBef>
              <a:spcAft>
                <a:spcPts val="0"/>
              </a:spcAft>
              <a:buClr>
                <a:schemeClr val="dk2"/>
              </a:buClr>
              <a:buSzPts val="2400"/>
              <a:buChar char="●"/>
              <a:defRPr sz="2400">
                <a:solidFill>
                  <a:schemeClr val="dk2"/>
                </a:solidFill>
              </a:defRPr>
            </a:lvl1pPr>
            <a:lvl2pPr indent="-349250" lvl="1" marL="914400" rtl="0">
              <a:lnSpc>
                <a:spcPct val="115000"/>
              </a:lnSpc>
              <a:spcBef>
                <a:spcPts val="2100"/>
              </a:spcBef>
              <a:spcAft>
                <a:spcPts val="0"/>
              </a:spcAft>
              <a:buClr>
                <a:schemeClr val="dk2"/>
              </a:buClr>
              <a:buSzPts val="1900"/>
              <a:buChar char="○"/>
              <a:defRPr sz="1900">
                <a:solidFill>
                  <a:schemeClr val="dk2"/>
                </a:solidFill>
              </a:defRPr>
            </a:lvl2pPr>
            <a:lvl3pPr indent="-349250" lvl="2" marL="1371600" rtl="0">
              <a:lnSpc>
                <a:spcPct val="115000"/>
              </a:lnSpc>
              <a:spcBef>
                <a:spcPts val="2100"/>
              </a:spcBef>
              <a:spcAft>
                <a:spcPts val="0"/>
              </a:spcAft>
              <a:buClr>
                <a:schemeClr val="dk2"/>
              </a:buClr>
              <a:buSzPts val="1900"/>
              <a:buChar char="■"/>
              <a:defRPr sz="1900">
                <a:solidFill>
                  <a:schemeClr val="dk2"/>
                </a:solidFill>
              </a:defRPr>
            </a:lvl3pPr>
            <a:lvl4pPr indent="-349250" lvl="3" marL="1828800" rtl="0">
              <a:lnSpc>
                <a:spcPct val="115000"/>
              </a:lnSpc>
              <a:spcBef>
                <a:spcPts val="2100"/>
              </a:spcBef>
              <a:spcAft>
                <a:spcPts val="0"/>
              </a:spcAft>
              <a:buClr>
                <a:schemeClr val="dk2"/>
              </a:buClr>
              <a:buSzPts val="1900"/>
              <a:buChar char="●"/>
              <a:defRPr sz="1900">
                <a:solidFill>
                  <a:schemeClr val="dk2"/>
                </a:solidFill>
              </a:defRPr>
            </a:lvl4pPr>
            <a:lvl5pPr indent="-349250" lvl="4" marL="2286000" rtl="0">
              <a:lnSpc>
                <a:spcPct val="115000"/>
              </a:lnSpc>
              <a:spcBef>
                <a:spcPts val="2100"/>
              </a:spcBef>
              <a:spcAft>
                <a:spcPts val="0"/>
              </a:spcAft>
              <a:buClr>
                <a:schemeClr val="dk2"/>
              </a:buClr>
              <a:buSzPts val="1900"/>
              <a:buChar char="○"/>
              <a:defRPr sz="1900">
                <a:solidFill>
                  <a:schemeClr val="dk2"/>
                </a:solidFill>
              </a:defRPr>
            </a:lvl5pPr>
            <a:lvl6pPr indent="-349250" lvl="5" marL="2743200" rtl="0">
              <a:lnSpc>
                <a:spcPct val="115000"/>
              </a:lnSpc>
              <a:spcBef>
                <a:spcPts val="2100"/>
              </a:spcBef>
              <a:spcAft>
                <a:spcPts val="0"/>
              </a:spcAft>
              <a:buClr>
                <a:schemeClr val="dk2"/>
              </a:buClr>
              <a:buSzPts val="1900"/>
              <a:buChar char="■"/>
              <a:defRPr sz="1900">
                <a:solidFill>
                  <a:schemeClr val="dk2"/>
                </a:solidFill>
              </a:defRPr>
            </a:lvl6pPr>
            <a:lvl7pPr indent="-349250" lvl="6" marL="3200400" rtl="0">
              <a:lnSpc>
                <a:spcPct val="115000"/>
              </a:lnSpc>
              <a:spcBef>
                <a:spcPts val="2100"/>
              </a:spcBef>
              <a:spcAft>
                <a:spcPts val="0"/>
              </a:spcAft>
              <a:buClr>
                <a:schemeClr val="dk2"/>
              </a:buClr>
              <a:buSzPts val="1900"/>
              <a:buChar char="●"/>
              <a:defRPr sz="1900">
                <a:solidFill>
                  <a:schemeClr val="dk2"/>
                </a:solidFill>
              </a:defRPr>
            </a:lvl7pPr>
            <a:lvl8pPr indent="-349250" lvl="7" marL="3657600" rtl="0">
              <a:lnSpc>
                <a:spcPct val="115000"/>
              </a:lnSpc>
              <a:spcBef>
                <a:spcPts val="2100"/>
              </a:spcBef>
              <a:spcAft>
                <a:spcPts val="0"/>
              </a:spcAft>
              <a:buClr>
                <a:schemeClr val="dk2"/>
              </a:buClr>
              <a:buSzPts val="1900"/>
              <a:buChar char="○"/>
              <a:defRPr sz="1900">
                <a:solidFill>
                  <a:schemeClr val="dk2"/>
                </a:solidFill>
              </a:defRPr>
            </a:lvl8pPr>
            <a:lvl9pPr indent="-349250" lvl="8" marL="4114800" rtl="0">
              <a:lnSpc>
                <a:spcPct val="115000"/>
              </a:lnSpc>
              <a:spcBef>
                <a:spcPts val="2100"/>
              </a:spcBef>
              <a:spcAft>
                <a:spcPts val="2100"/>
              </a:spcAft>
              <a:buClr>
                <a:schemeClr val="dk2"/>
              </a:buClr>
              <a:buSzPts val="1900"/>
              <a:buChar char="■"/>
              <a:defRPr sz="1900">
                <a:solidFill>
                  <a:schemeClr val="dk2"/>
                </a:solidFill>
              </a:defRPr>
            </a:lvl9pPr>
          </a:lstStyle>
          <a:p/>
        </p:txBody>
      </p:sp>
      <p:sp>
        <p:nvSpPr>
          <p:cNvPr id="158" name="Google Shape;158;p25"/>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Autofit/>
          </a:bodyPr>
          <a:lstStyle>
            <a:lvl1pPr lvl="0" rtl="0" algn="r">
              <a:buNone/>
              <a:defRPr sz="1300">
                <a:solidFill>
                  <a:schemeClr val="dk2"/>
                </a:solidFill>
              </a:defRPr>
            </a:lvl1pPr>
            <a:lvl2pPr lvl="1" rtl="0" algn="r">
              <a:buNone/>
              <a:defRPr sz="1300">
                <a:solidFill>
                  <a:schemeClr val="dk2"/>
                </a:solidFill>
              </a:defRPr>
            </a:lvl2pPr>
            <a:lvl3pPr lvl="2" rtl="0" algn="r">
              <a:buNone/>
              <a:defRPr sz="1300">
                <a:solidFill>
                  <a:schemeClr val="dk2"/>
                </a:solidFill>
              </a:defRPr>
            </a:lvl3pPr>
            <a:lvl4pPr lvl="3" rtl="0" algn="r">
              <a:buNone/>
              <a:defRPr sz="1300">
                <a:solidFill>
                  <a:schemeClr val="dk2"/>
                </a:solidFill>
              </a:defRPr>
            </a:lvl4pPr>
            <a:lvl5pPr lvl="4" rtl="0" algn="r">
              <a:buNone/>
              <a:defRPr sz="1300">
                <a:solidFill>
                  <a:schemeClr val="dk2"/>
                </a:solidFill>
              </a:defRPr>
            </a:lvl5pPr>
            <a:lvl6pPr lvl="5" rtl="0" algn="r">
              <a:buNone/>
              <a:defRPr sz="1300">
                <a:solidFill>
                  <a:schemeClr val="dk2"/>
                </a:solidFill>
              </a:defRPr>
            </a:lvl6pPr>
            <a:lvl7pPr lvl="6" rtl="0" algn="r">
              <a:buNone/>
              <a:defRPr sz="1300">
                <a:solidFill>
                  <a:schemeClr val="dk2"/>
                </a:solidFill>
              </a:defRPr>
            </a:lvl7pPr>
            <a:lvl8pPr lvl="7" rtl="0" algn="r">
              <a:buNone/>
              <a:defRPr sz="1300">
                <a:solidFill>
                  <a:schemeClr val="dk2"/>
                </a:solidFill>
              </a:defRPr>
            </a:lvl8pPr>
            <a:lvl9pPr lvl="8" rtl="0" algn="r">
              <a:buNone/>
              <a:defRPr sz="13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hyperlink" Target="https://docs.google.com/document/d/1JoQASl0exqbgOnX66_BWS1V9ok1vo1-LGZRelW-bfb8/edit" TargetMode="External"/><Relationship Id="rId4" Type="http://schemas.openxmlformats.org/officeDocument/2006/relationships/image" Target="../media/image1.png"/><Relationship Id="rId5"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24.png"/><Relationship Id="rId5"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10.png"/><Relationship Id="rId9" Type="http://schemas.openxmlformats.org/officeDocument/2006/relationships/image" Target="../media/image12.png"/><Relationship Id="rId5" Type="http://schemas.openxmlformats.org/officeDocument/2006/relationships/image" Target="../media/image7.png"/><Relationship Id="rId6" Type="http://schemas.openxmlformats.org/officeDocument/2006/relationships/image" Target="../media/image9.png"/><Relationship Id="rId7" Type="http://schemas.openxmlformats.org/officeDocument/2006/relationships/image" Target="../media/image11.png"/><Relationship Id="rId8"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hyperlink" Target="mailto:support@kokonetworks.com" TargetMode="External"/><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8.png"/><Relationship Id="rId5" Type="http://schemas.openxmlformats.org/officeDocument/2006/relationships/hyperlink" Target="https://prod-ke.kokonetworks.com/manager-login/" TargetMode="External"/><Relationship Id="rId6" Type="http://schemas.openxmlformats.org/officeDocument/2006/relationships/hyperlink" Target="mailto:c.kamau@kokonetworks.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37"/>
          <p:cNvPicPr preferRelativeResize="0"/>
          <p:nvPr/>
        </p:nvPicPr>
        <p:blipFill>
          <a:blip r:embed="rId3">
            <a:alphaModFix/>
          </a:blip>
          <a:stretch>
            <a:fillRect/>
          </a:stretch>
        </p:blipFill>
        <p:spPr>
          <a:xfrm>
            <a:off x="0" y="0"/>
            <a:ext cx="12464451" cy="6858000"/>
          </a:xfrm>
          <a:prstGeom prst="rect">
            <a:avLst/>
          </a:prstGeom>
          <a:noFill/>
          <a:ln>
            <a:noFill/>
          </a:ln>
        </p:spPr>
      </p:pic>
      <p:pic>
        <p:nvPicPr>
          <p:cNvPr id="205" name="Google Shape;205;p37"/>
          <p:cNvPicPr preferRelativeResize="0"/>
          <p:nvPr/>
        </p:nvPicPr>
        <p:blipFill>
          <a:blip r:embed="rId4">
            <a:alphaModFix/>
          </a:blip>
          <a:stretch>
            <a:fillRect/>
          </a:stretch>
        </p:blipFill>
        <p:spPr>
          <a:xfrm>
            <a:off x="4736849" y="926250"/>
            <a:ext cx="2743375" cy="3555400"/>
          </a:xfrm>
          <a:prstGeom prst="rect">
            <a:avLst/>
          </a:prstGeom>
          <a:noFill/>
          <a:ln>
            <a:noFill/>
          </a:ln>
        </p:spPr>
      </p:pic>
      <p:sp>
        <p:nvSpPr>
          <p:cNvPr id="206" name="Google Shape;206;p37"/>
          <p:cNvSpPr txBox="1"/>
          <p:nvPr/>
        </p:nvSpPr>
        <p:spPr>
          <a:xfrm>
            <a:off x="2217750" y="5402100"/>
            <a:ext cx="7756500" cy="77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600">
                <a:latin typeface="Nunito"/>
                <a:ea typeface="Nunito"/>
                <a:cs typeface="Nunito"/>
                <a:sym typeface="Nunito"/>
              </a:rPr>
              <a:t>KOKO Core Training</a:t>
            </a:r>
            <a:endParaRPr b="1" sz="3600">
              <a:latin typeface="Nunito"/>
              <a:ea typeface="Nunito"/>
              <a:cs typeface="Nunito"/>
              <a:sym typeface="Nunito"/>
            </a:endParaRPr>
          </a:p>
        </p:txBody>
      </p:sp>
      <p:sp>
        <p:nvSpPr>
          <p:cNvPr id="207" name="Google Shape;207;p37"/>
          <p:cNvSpPr txBox="1"/>
          <p:nvPr/>
        </p:nvSpPr>
        <p:spPr>
          <a:xfrm>
            <a:off x="-2822700" y="1241350"/>
            <a:ext cx="2743500" cy="53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t>To add:</a:t>
            </a:r>
            <a:endParaRPr/>
          </a:p>
          <a:p>
            <a:pPr indent="-317500" lvl="0" marL="457200" rtl="0" algn="l">
              <a:spcBef>
                <a:spcPts val="0"/>
              </a:spcBef>
              <a:spcAft>
                <a:spcPts val="0"/>
              </a:spcAft>
              <a:buSzPts val="1400"/>
              <a:buChar char="-"/>
            </a:pPr>
            <a:r>
              <a:rPr lang="en-US"/>
              <a:t>if customer asks for their referral code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6"/>
          <p:cNvSpPr txBox="1"/>
          <p:nvPr>
            <p:ph type="ctrTitle"/>
          </p:nvPr>
        </p:nvSpPr>
        <p:spPr>
          <a:xfrm>
            <a:off x="50150" y="347675"/>
            <a:ext cx="11459400" cy="5508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Customer Information- overview</a:t>
            </a:r>
            <a:endParaRPr sz="3000">
              <a:latin typeface="Nunito"/>
              <a:ea typeface="Nunito"/>
              <a:cs typeface="Nunito"/>
              <a:sym typeface="Nunito"/>
            </a:endParaRPr>
          </a:p>
        </p:txBody>
      </p:sp>
      <p:pic>
        <p:nvPicPr>
          <p:cNvPr id="279" name="Google Shape;279;p46"/>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280" name="Google Shape;280;p46"/>
          <p:cNvSpPr txBox="1"/>
          <p:nvPr/>
        </p:nvSpPr>
        <p:spPr>
          <a:xfrm>
            <a:off x="0" y="898475"/>
            <a:ext cx="3597300" cy="56961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Font typeface="Nunito"/>
              <a:buChar char="●"/>
            </a:pPr>
            <a:r>
              <a:rPr lang="en-US" sz="1600">
                <a:solidFill>
                  <a:schemeClr val="dk1"/>
                </a:solidFill>
                <a:latin typeface="Nunito"/>
                <a:ea typeface="Nunito"/>
                <a:cs typeface="Nunito"/>
                <a:sym typeface="Nunito"/>
              </a:rPr>
              <a:t>Clicking on the Customer name opens </a:t>
            </a:r>
            <a:r>
              <a:rPr lang="en-US" sz="1600">
                <a:solidFill>
                  <a:schemeClr val="dk1"/>
                </a:solidFill>
                <a:latin typeface="Nunito"/>
                <a:ea typeface="Nunito"/>
                <a:cs typeface="Nunito"/>
                <a:sym typeface="Nunito"/>
              </a:rPr>
              <a:t>the customer account page that has 3 tabs: Overview, Details and Actions</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lang="en-US" sz="1600">
                <a:latin typeface="Nunito"/>
                <a:ea typeface="Nunito"/>
                <a:cs typeface="Nunito"/>
                <a:sym typeface="Nunito"/>
              </a:rPr>
              <a:t>Events by or against the customer are logged here- Login, Top up through MPESA(credit purchase) SMS sent/received, fuel purchase etc</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Calibri"/>
              <a:buChar char="●"/>
            </a:pPr>
            <a:r>
              <a:rPr b="1" lang="en-US" sz="1600">
                <a:latin typeface="Nunito"/>
                <a:ea typeface="Nunito"/>
                <a:cs typeface="Nunito"/>
                <a:sym typeface="Nunito"/>
              </a:rPr>
              <a:t>Events initiated by a KOKO staff through KOKO Admin</a:t>
            </a:r>
            <a:r>
              <a:rPr lang="en-US" sz="1600">
                <a:latin typeface="Nunito"/>
                <a:ea typeface="Nunito"/>
                <a:cs typeface="Nunito"/>
                <a:sym typeface="Nunito"/>
              </a:rPr>
              <a:t>- Admin Transfer, User PIN reset by Admin etc</a:t>
            </a:r>
            <a:endParaRPr sz="1600">
              <a:latin typeface="Nunito"/>
              <a:ea typeface="Nunito"/>
              <a:cs typeface="Nunito"/>
              <a:sym typeface="Nunito"/>
            </a:endParaRPr>
          </a:p>
        </p:txBody>
      </p:sp>
      <p:pic>
        <p:nvPicPr>
          <p:cNvPr id="281" name="Google Shape;281;p46"/>
          <p:cNvPicPr preferRelativeResize="0"/>
          <p:nvPr/>
        </p:nvPicPr>
        <p:blipFill>
          <a:blip r:embed="rId4">
            <a:alphaModFix/>
          </a:blip>
          <a:stretch>
            <a:fillRect/>
          </a:stretch>
        </p:blipFill>
        <p:spPr>
          <a:xfrm>
            <a:off x="3538325" y="1374925"/>
            <a:ext cx="8447400" cy="50066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47"/>
          <p:cNvSpPr txBox="1"/>
          <p:nvPr>
            <p:ph type="ctrTitle"/>
          </p:nvPr>
        </p:nvSpPr>
        <p:spPr>
          <a:xfrm>
            <a:off x="0" y="353075"/>
            <a:ext cx="11484300" cy="5454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Customer information- overview</a:t>
            </a:r>
            <a:endParaRPr sz="3000">
              <a:latin typeface="Nunito"/>
              <a:ea typeface="Nunito"/>
              <a:cs typeface="Nunito"/>
              <a:sym typeface="Nunito"/>
            </a:endParaRPr>
          </a:p>
        </p:txBody>
      </p:sp>
      <p:pic>
        <p:nvPicPr>
          <p:cNvPr id="287" name="Google Shape;287;p47"/>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288" name="Google Shape;288;p47"/>
          <p:cNvSpPr txBox="1"/>
          <p:nvPr/>
        </p:nvSpPr>
        <p:spPr>
          <a:xfrm>
            <a:off x="0" y="898475"/>
            <a:ext cx="4300500" cy="5959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600">
                <a:latin typeface="Nunito"/>
                <a:ea typeface="Nunito"/>
                <a:cs typeface="Nunito"/>
                <a:sym typeface="Nunito"/>
              </a:rPr>
              <a:t>Terminologies:</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Char char="●"/>
            </a:pPr>
            <a:r>
              <a:rPr b="1" lang="en-US" sz="1600">
                <a:solidFill>
                  <a:schemeClr val="dk1"/>
                </a:solidFill>
                <a:latin typeface="Nunito"/>
                <a:ea typeface="Nunito"/>
                <a:cs typeface="Nunito"/>
                <a:sym typeface="Nunito"/>
              </a:rPr>
              <a:t>Pre-order cancelled</a:t>
            </a:r>
            <a:r>
              <a:rPr lang="en-US" sz="1600">
                <a:solidFill>
                  <a:schemeClr val="dk1"/>
                </a:solidFill>
                <a:latin typeface="Nunito"/>
                <a:ea typeface="Nunito"/>
                <a:cs typeface="Nunito"/>
                <a:sym typeface="Nunito"/>
              </a:rPr>
              <a:t>- records cancellation of a pre-order when :</a:t>
            </a:r>
            <a:endParaRPr sz="1600">
              <a:solidFill>
                <a:schemeClr val="dk1"/>
              </a:solidFill>
              <a:latin typeface="Nunito"/>
              <a:ea typeface="Nunito"/>
              <a:cs typeface="Nunito"/>
              <a:sym typeface="Nunito"/>
            </a:endParaRPr>
          </a:p>
          <a:p>
            <a:pPr indent="-330200" lvl="1" marL="9144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Customer initiates a cooker purchase through start saving option, but does not deposit money to the till number within 14 days. Customers receive a reminder message every 48 hrs.</a:t>
            </a:r>
            <a:endParaRPr sz="1600">
              <a:solidFill>
                <a:schemeClr val="dk1"/>
              </a:solidFill>
              <a:latin typeface="Nunito"/>
              <a:ea typeface="Nunito"/>
              <a:cs typeface="Nunito"/>
              <a:sym typeface="Nunito"/>
            </a:endParaRPr>
          </a:p>
          <a:p>
            <a:pPr indent="-330200" lvl="1" marL="9144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Request through Customer Support. A cancellation fee (Ksh. 100)is charged and the balance deposited back to customers MPESA.</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Char char="●"/>
            </a:pPr>
            <a:r>
              <a:rPr b="1" lang="en-US" sz="1600">
                <a:solidFill>
                  <a:schemeClr val="dk1"/>
                </a:solidFill>
                <a:latin typeface="Nunito"/>
                <a:ea typeface="Nunito"/>
                <a:cs typeface="Nunito"/>
                <a:sym typeface="Nunito"/>
              </a:rPr>
              <a:t>Pre-order generated</a:t>
            </a:r>
            <a:r>
              <a:rPr lang="en-US" sz="1600">
                <a:solidFill>
                  <a:schemeClr val="dk1"/>
                </a:solidFill>
                <a:latin typeface="Nunito"/>
                <a:ea typeface="Nunito"/>
                <a:cs typeface="Nunito"/>
                <a:sym typeface="Nunito"/>
              </a:rPr>
              <a:t>- this is the creation of a pre-order (through start saving process).</a:t>
            </a:r>
            <a:endParaRPr sz="1600">
              <a:solidFill>
                <a:schemeClr val="dk1"/>
              </a:solidFill>
              <a:latin typeface="Nunito"/>
              <a:ea typeface="Nunito"/>
              <a:cs typeface="Nunito"/>
              <a:sym typeface="Nunito"/>
            </a:endParaRPr>
          </a:p>
          <a:p>
            <a:pPr indent="0" lvl="0" marL="0" rtl="0" algn="l">
              <a:lnSpc>
                <a:spcPct val="115000"/>
              </a:lnSpc>
              <a:spcBef>
                <a:spcPts val="0"/>
              </a:spcBef>
              <a:spcAft>
                <a:spcPts val="0"/>
              </a:spcAft>
              <a:buNone/>
            </a:pPr>
            <a:r>
              <a:rPr b="1" lang="en-US" sz="1600">
                <a:latin typeface="Nunito"/>
                <a:ea typeface="Nunito"/>
                <a:cs typeface="Nunito"/>
                <a:sym typeface="Nunito"/>
              </a:rPr>
              <a:t>Note:</a:t>
            </a:r>
            <a:r>
              <a:rPr lang="en-US" sz="1600">
                <a:latin typeface="Nunito"/>
                <a:ea typeface="Nunito"/>
                <a:cs typeface="Nunito"/>
                <a:sym typeface="Nunito"/>
              </a:rPr>
              <a:t> </a:t>
            </a:r>
            <a:r>
              <a:rPr b="1" lang="en-US" sz="1600">
                <a:solidFill>
                  <a:schemeClr val="dk1"/>
                </a:solidFill>
                <a:latin typeface="Nunito"/>
                <a:ea typeface="Nunito"/>
                <a:cs typeface="Nunito"/>
                <a:sym typeface="Nunito"/>
              </a:rPr>
              <a:t>Pre-order aborted</a:t>
            </a:r>
            <a:r>
              <a:rPr lang="en-US" sz="1600">
                <a:solidFill>
                  <a:schemeClr val="dk1"/>
                </a:solidFill>
                <a:latin typeface="Nunito"/>
                <a:ea typeface="Nunito"/>
                <a:cs typeface="Nunito"/>
                <a:sym typeface="Nunito"/>
              </a:rPr>
              <a:t>- An aborted pre-order state occured when a customer initiated a cancellation through myKOKO or on a KOKOpoint.A legacy feature. </a:t>
            </a:r>
            <a:endParaRPr sz="1600">
              <a:latin typeface="Nunito"/>
              <a:ea typeface="Nunito"/>
              <a:cs typeface="Nunito"/>
              <a:sym typeface="Nunito"/>
            </a:endParaRPr>
          </a:p>
        </p:txBody>
      </p:sp>
      <p:pic>
        <p:nvPicPr>
          <p:cNvPr id="289" name="Google Shape;289;p47"/>
          <p:cNvPicPr preferRelativeResize="0"/>
          <p:nvPr/>
        </p:nvPicPr>
        <p:blipFill>
          <a:blip r:embed="rId4">
            <a:alphaModFix/>
          </a:blip>
          <a:stretch>
            <a:fillRect/>
          </a:stretch>
        </p:blipFill>
        <p:spPr>
          <a:xfrm>
            <a:off x="4300500" y="1377375"/>
            <a:ext cx="7891373" cy="49666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8"/>
          <p:cNvSpPr txBox="1"/>
          <p:nvPr>
            <p:ph type="ctrTitle"/>
          </p:nvPr>
        </p:nvSpPr>
        <p:spPr>
          <a:xfrm>
            <a:off x="0" y="367475"/>
            <a:ext cx="11434200" cy="5310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Customer information- details</a:t>
            </a:r>
            <a:endParaRPr sz="3000">
              <a:latin typeface="Nunito"/>
              <a:ea typeface="Nunito"/>
              <a:cs typeface="Nunito"/>
              <a:sym typeface="Nunito"/>
            </a:endParaRPr>
          </a:p>
        </p:txBody>
      </p:sp>
      <p:pic>
        <p:nvPicPr>
          <p:cNvPr id="295" name="Google Shape;295;p48"/>
          <p:cNvPicPr preferRelativeResize="0"/>
          <p:nvPr/>
        </p:nvPicPr>
        <p:blipFill>
          <a:blip r:embed="rId3">
            <a:alphaModFix/>
          </a:blip>
          <a:stretch>
            <a:fillRect/>
          </a:stretch>
        </p:blipFill>
        <p:spPr>
          <a:xfrm>
            <a:off x="11331922" y="0"/>
            <a:ext cx="860079" cy="898474"/>
          </a:xfrm>
          <a:prstGeom prst="rect">
            <a:avLst/>
          </a:prstGeom>
          <a:noFill/>
          <a:ln>
            <a:noFill/>
          </a:ln>
        </p:spPr>
      </p:pic>
      <p:pic>
        <p:nvPicPr>
          <p:cNvPr id="296" name="Google Shape;296;p48"/>
          <p:cNvPicPr preferRelativeResize="0"/>
          <p:nvPr/>
        </p:nvPicPr>
        <p:blipFill>
          <a:blip r:embed="rId4">
            <a:alphaModFix/>
          </a:blip>
          <a:stretch>
            <a:fillRect/>
          </a:stretch>
        </p:blipFill>
        <p:spPr>
          <a:xfrm>
            <a:off x="5947775" y="1368450"/>
            <a:ext cx="4057649" cy="5245250"/>
          </a:xfrm>
          <a:prstGeom prst="rect">
            <a:avLst/>
          </a:prstGeom>
          <a:noFill/>
          <a:ln>
            <a:noFill/>
          </a:ln>
        </p:spPr>
      </p:pic>
      <p:grpSp>
        <p:nvGrpSpPr>
          <p:cNvPr id="297" name="Google Shape;297;p48"/>
          <p:cNvGrpSpPr/>
          <p:nvPr/>
        </p:nvGrpSpPr>
        <p:grpSpPr>
          <a:xfrm>
            <a:off x="0" y="898475"/>
            <a:ext cx="4914600" cy="5959500"/>
            <a:chOff x="0" y="898475"/>
            <a:chExt cx="4914600" cy="5959500"/>
          </a:xfrm>
        </p:grpSpPr>
        <p:sp>
          <p:nvSpPr>
            <p:cNvPr id="298" name="Google Shape;298;p48"/>
            <p:cNvSpPr txBox="1"/>
            <p:nvPr/>
          </p:nvSpPr>
          <p:spPr>
            <a:xfrm>
              <a:off x="0" y="898475"/>
              <a:ext cx="4914600" cy="59595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Char char="●"/>
              </a:pPr>
              <a:r>
                <a:rPr b="1" lang="en-US" sz="1600">
                  <a:latin typeface="Nunito"/>
                  <a:ea typeface="Nunito"/>
                  <a:cs typeface="Nunito"/>
                  <a:sym typeface="Nunito"/>
                </a:rPr>
                <a:t>Name</a:t>
              </a:r>
              <a:r>
                <a:rPr lang="en-US" sz="1600">
                  <a:latin typeface="Nunito"/>
                  <a:ea typeface="Nunito"/>
                  <a:cs typeface="Nunito"/>
                  <a:sym typeface="Nunito"/>
                </a:rPr>
                <a:t>- names as registered during sign-up</a:t>
              </a:r>
              <a:endParaRPr sz="1600">
                <a:latin typeface="Nunito"/>
                <a:ea typeface="Nunito"/>
                <a:cs typeface="Nunito"/>
                <a:sym typeface="Nunito"/>
              </a:endParaRPr>
            </a:p>
            <a:p>
              <a:pPr indent="-330200" lvl="0" marL="457200" rtl="0" algn="l">
                <a:lnSpc>
                  <a:spcPct val="115000"/>
                </a:lnSpc>
                <a:spcBef>
                  <a:spcPts val="0"/>
                </a:spcBef>
                <a:spcAft>
                  <a:spcPts val="0"/>
                </a:spcAft>
                <a:buSzPts val="1600"/>
                <a:buChar char="●"/>
              </a:pPr>
              <a:r>
                <a:rPr b="1" lang="en-US" sz="1600">
                  <a:latin typeface="Nunito"/>
                  <a:ea typeface="Nunito"/>
                  <a:cs typeface="Nunito"/>
                  <a:sym typeface="Nunito"/>
                </a:rPr>
                <a:t>Phone Number</a:t>
              </a:r>
              <a:r>
                <a:rPr lang="en-US" sz="1600">
                  <a:latin typeface="Nunito"/>
                  <a:ea typeface="Nunito"/>
                  <a:cs typeface="Nunito"/>
                  <a:sym typeface="Nunito"/>
                </a:rPr>
                <a:t>- primary phone number registered during sign up. This is the account identifier.</a:t>
              </a:r>
              <a:endParaRPr sz="1600">
                <a:latin typeface="Nunito"/>
                <a:ea typeface="Nunito"/>
                <a:cs typeface="Nunito"/>
                <a:sym typeface="Nunito"/>
              </a:endParaRPr>
            </a:p>
            <a:p>
              <a:pPr indent="-330200" lvl="0" marL="457200" rtl="0" algn="l">
                <a:lnSpc>
                  <a:spcPct val="115000"/>
                </a:lnSpc>
                <a:spcBef>
                  <a:spcPts val="0"/>
                </a:spcBef>
                <a:spcAft>
                  <a:spcPts val="0"/>
                </a:spcAft>
                <a:buSzPts val="1600"/>
                <a:buChar char="●"/>
              </a:pPr>
              <a:r>
                <a:rPr b="1" lang="en-US" sz="1600">
                  <a:latin typeface="Nunito"/>
                  <a:ea typeface="Nunito"/>
                  <a:cs typeface="Nunito"/>
                  <a:sym typeface="Nunito"/>
                </a:rPr>
                <a:t>Promoter</a:t>
              </a:r>
              <a:r>
                <a:rPr lang="en-US" sz="1600">
                  <a:latin typeface="Nunito"/>
                  <a:ea typeface="Nunito"/>
                  <a:cs typeface="Nunito"/>
                  <a:sym typeface="Nunito"/>
                </a:rPr>
                <a:t>- this is true for a KOKO staff who is a promoter.</a:t>
              </a:r>
              <a:endParaRPr sz="1600">
                <a:latin typeface="Nunito"/>
                <a:ea typeface="Nunito"/>
                <a:cs typeface="Nunito"/>
                <a:sym typeface="Nunito"/>
              </a:endParaRPr>
            </a:p>
            <a:p>
              <a:pPr indent="-330200" lvl="0" marL="457200" rtl="0" algn="l">
                <a:lnSpc>
                  <a:spcPct val="115000"/>
                </a:lnSpc>
                <a:spcBef>
                  <a:spcPts val="0"/>
                </a:spcBef>
                <a:spcAft>
                  <a:spcPts val="0"/>
                </a:spcAft>
                <a:buSzPts val="1600"/>
                <a:buChar char="●"/>
              </a:pPr>
              <a:r>
                <a:rPr b="1" lang="en-US" sz="1600">
                  <a:latin typeface="Nunito"/>
                  <a:ea typeface="Nunito"/>
                  <a:cs typeface="Nunito"/>
                  <a:sym typeface="Nunito"/>
                </a:rPr>
                <a:t>Referral code</a:t>
              </a:r>
              <a:r>
                <a:rPr lang="en-US" sz="1600">
                  <a:latin typeface="Nunito"/>
                  <a:ea typeface="Nunito"/>
                  <a:cs typeface="Nunito"/>
                  <a:sym typeface="Nunito"/>
                </a:rPr>
                <a:t>- this is assigned by default when a customer account is created</a:t>
              </a:r>
              <a:endParaRPr sz="1600">
                <a:latin typeface="Nunito"/>
                <a:ea typeface="Nunito"/>
                <a:cs typeface="Nunito"/>
                <a:sym typeface="Nunito"/>
              </a:endParaRPr>
            </a:p>
            <a:p>
              <a:pPr indent="-330200" lvl="0" marL="457200" rtl="0" algn="l">
                <a:lnSpc>
                  <a:spcPct val="115000"/>
                </a:lnSpc>
                <a:spcBef>
                  <a:spcPts val="0"/>
                </a:spcBef>
                <a:spcAft>
                  <a:spcPts val="0"/>
                </a:spcAft>
                <a:buSzPts val="1600"/>
                <a:buChar char="●"/>
              </a:pPr>
              <a:r>
                <a:rPr b="1" lang="en-US" sz="1600">
                  <a:latin typeface="Nunito"/>
                  <a:ea typeface="Nunito"/>
                  <a:cs typeface="Nunito"/>
                  <a:sym typeface="Nunito"/>
                </a:rPr>
                <a:t>Referred by</a:t>
              </a:r>
              <a:r>
                <a:rPr lang="en-US" sz="1600">
                  <a:latin typeface="Nunito"/>
                  <a:ea typeface="Nunito"/>
                  <a:cs typeface="Nunito"/>
                  <a:sym typeface="Nunito"/>
                </a:rPr>
                <a:t>- where a customer was referred, the referral code/ referrer is recorded.</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b="1" lang="en-US" sz="1600">
                  <a:latin typeface="Nunito"/>
                  <a:ea typeface="Nunito"/>
                  <a:cs typeface="Nunito"/>
                  <a:sym typeface="Nunito"/>
                </a:rPr>
                <a:t>Sign up status</a:t>
              </a:r>
              <a:endParaRPr b="1" sz="1600">
                <a:latin typeface="Nunito"/>
                <a:ea typeface="Nunito"/>
                <a:cs typeface="Nunito"/>
                <a:sym typeface="Nunito"/>
              </a:endParaRPr>
            </a:p>
            <a:p>
              <a:pPr indent="-330200" lvl="1" marL="914400" rtl="0" algn="l">
                <a:lnSpc>
                  <a:spcPct val="115000"/>
                </a:lnSpc>
                <a:spcBef>
                  <a:spcPts val="0"/>
                </a:spcBef>
                <a:spcAft>
                  <a:spcPts val="0"/>
                </a:spcAft>
                <a:buSzPts val="1600"/>
                <a:buFont typeface="Nunito"/>
                <a:buChar char="○"/>
              </a:pPr>
              <a:r>
                <a:rPr lang="en-US" sz="1600">
                  <a:latin typeface="Nunito"/>
                  <a:ea typeface="Nunito"/>
                  <a:cs typeface="Nunito"/>
                  <a:sym typeface="Nunito"/>
                </a:rPr>
                <a:t>active</a:t>
              </a:r>
              <a:endParaRPr sz="1600">
                <a:latin typeface="Nunito"/>
                <a:ea typeface="Nunito"/>
                <a:cs typeface="Nunito"/>
                <a:sym typeface="Nunito"/>
              </a:endParaRPr>
            </a:p>
            <a:p>
              <a:pPr indent="-330200" lvl="1" marL="914400" rtl="0" algn="l">
                <a:lnSpc>
                  <a:spcPct val="115000"/>
                </a:lnSpc>
                <a:spcBef>
                  <a:spcPts val="0"/>
                </a:spcBef>
                <a:spcAft>
                  <a:spcPts val="0"/>
                </a:spcAft>
                <a:buSzPts val="1600"/>
                <a:buFont typeface="Nunito"/>
                <a:buChar char="○"/>
              </a:pPr>
              <a:r>
                <a:rPr lang="en-US" sz="1600">
                  <a:latin typeface="Nunito"/>
                  <a:ea typeface="Nunito"/>
                  <a:cs typeface="Nunito"/>
                  <a:sym typeface="Nunito"/>
                </a:rPr>
                <a:t>disabled</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p:txBody>
        </p:sp>
        <p:sp>
          <p:nvSpPr>
            <p:cNvPr id="299" name="Google Shape;299;p48"/>
            <p:cNvSpPr txBox="1"/>
            <p:nvPr/>
          </p:nvSpPr>
          <p:spPr>
            <a:xfrm>
              <a:off x="1993450" y="3975675"/>
              <a:ext cx="2124300" cy="531000"/>
            </a:xfrm>
            <a:prstGeom prst="rect">
              <a:avLst/>
            </a:prstGeom>
            <a:noFill/>
            <a:ln>
              <a:noFill/>
            </a:ln>
          </p:spPr>
          <p:txBody>
            <a:bodyPr anchorCtr="0" anchor="t" bIns="91425" lIns="91425" spcFirstLastPara="1" rIns="91425" wrap="square" tIns="91425">
              <a:noAutofit/>
            </a:bodyPr>
            <a:lstStyle/>
            <a:p>
              <a:pPr indent="-330200" lvl="1" marL="9144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reset PIN</a:t>
              </a:r>
              <a:endParaRPr sz="1600">
                <a:solidFill>
                  <a:schemeClr val="dk1"/>
                </a:solidFill>
                <a:latin typeface="Nunito"/>
                <a:ea typeface="Nunito"/>
                <a:cs typeface="Nunito"/>
                <a:sym typeface="Nunito"/>
              </a:endParaRPr>
            </a:p>
            <a:p>
              <a:pPr indent="-330200" lvl="1" marL="9144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stove user</a:t>
              </a:r>
              <a:endParaRPr sz="1600">
                <a:latin typeface="Nunito"/>
                <a:ea typeface="Nunito"/>
                <a:cs typeface="Nunito"/>
                <a:sym typeface="Nunito"/>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9"/>
          <p:cNvSpPr txBox="1"/>
          <p:nvPr>
            <p:ph type="ctrTitle"/>
          </p:nvPr>
        </p:nvSpPr>
        <p:spPr>
          <a:xfrm>
            <a:off x="0" y="367475"/>
            <a:ext cx="11434200" cy="5310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Customer information- details</a:t>
            </a:r>
            <a:endParaRPr sz="3000">
              <a:latin typeface="Nunito"/>
              <a:ea typeface="Nunito"/>
              <a:cs typeface="Nunito"/>
              <a:sym typeface="Nunito"/>
            </a:endParaRPr>
          </a:p>
        </p:txBody>
      </p:sp>
      <p:pic>
        <p:nvPicPr>
          <p:cNvPr id="305" name="Google Shape;305;p49"/>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306" name="Google Shape;306;p49"/>
          <p:cNvSpPr txBox="1"/>
          <p:nvPr/>
        </p:nvSpPr>
        <p:spPr>
          <a:xfrm>
            <a:off x="0" y="898475"/>
            <a:ext cx="4814400" cy="59598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Font typeface="Nunito"/>
              <a:buChar char="●"/>
            </a:pPr>
            <a:r>
              <a:rPr b="1" lang="en-US" sz="1600">
                <a:latin typeface="Nunito"/>
                <a:ea typeface="Nunito"/>
                <a:cs typeface="Nunito"/>
                <a:sym typeface="Nunito"/>
              </a:rPr>
              <a:t>Incoming channel:</a:t>
            </a:r>
            <a:endParaRPr b="1" sz="1600">
              <a:latin typeface="Nunito"/>
              <a:ea typeface="Nunito"/>
              <a:cs typeface="Nunito"/>
              <a:sym typeface="Nunito"/>
            </a:endParaRPr>
          </a:p>
          <a:p>
            <a:pPr indent="-330200" lvl="1" marL="914400" rtl="0" algn="l">
              <a:lnSpc>
                <a:spcPct val="115000"/>
              </a:lnSpc>
              <a:spcBef>
                <a:spcPts val="0"/>
              </a:spcBef>
              <a:spcAft>
                <a:spcPts val="0"/>
              </a:spcAft>
              <a:buSzPts val="1600"/>
              <a:buFont typeface="Nunito"/>
              <a:buChar char="○"/>
            </a:pPr>
            <a:r>
              <a:rPr lang="en-US" sz="1600">
                <a:latin typeface="Nunito"/>
                <a:ea typeface="Nunito"/>
                <a:cs typeface="Nunito"/>
                <a:sym typeface="Nunito"/>
              </a:rPr>
              <a:t>Self- done through myKOKO or KOKOpoint</a:t>
            </a:r>
            <a:endParaRPr sz="1600">
              <a:latin typeface="Nunito"/>
              <a:ea typeface="Nunito"/>
              <a:cs typeface="Nunito"/>
              <a:sym typeface="Nunito"/>
            </a:endParaRPr>
          </a:p>
          <a:p>
            <a:pPr indent="-330200" lvl="1" marL="914400" rtl="0" algn="l">
              <a:lnSpc>
                <a:spcPct val="115000"/>
              </a:lnSpc>
              <a:spcBef>
                <a:spcPts val="0"/>
              </a:spcBef>
              <a:spcAft>
                <a:spcPts val="0"/>
              </a:spcAft>
              <a:buSzPts val="1600"/>
              <a:buFont typeface="Nunito"/>
              <a:buChar char="○"/>
            </a:pPr>
            <a:r>
              <a:rPr lang="en-US" sz="1600">
                <a:latin typeface="Nunito"/>
                <a:ea typeface="Nunito"/>
                <a:cs typeface="Nunito"/>
                <a:sym typeface="Nunito"/>
              </a:rPr>
              <a:t>Promoter- sign up is through referral</a:t>
            </a:r>
            <a:endParaRPr sz="1600">
              <a:latin typeface="Nunito"/>
              <a:ea typeface="Nunito"/>
              <a:cs typeface="Nunito"/>
              <a:sym typeface="Nunito"/>
            </a:endParaRPr>
          </a:p>
          <a:p>
            <a:pPr indent="-330200" lvl="1" marL="914400" rtl="0" algn="l">
              <a:lnSpc>
                <a:spcPct val="115000"/>
              </a:lnSpc>
              <a:spcBef>
                <a:spcPts val="0"/>
              </a:spcBef>
              <a:spcAft>
                <a:spcPts val="0"/>
              </a:spcAft>
              <a:buSzPts val="1600"/>
              <a:buFont typeface="Nunito"/>
              <a:buChar char="○"/>
            </a:pPr>
            <a:r>
              <a:rPr lang="en-US" sz="1600">
                <a:latin typeface="Nunito"/>
                <a:ea typeface="Nunito"/>
                <a:cs typeface="Nunito"/>
                <a:sym typeface="Nunito"/>
              </a:rPr>
              <a:t>B2B- for B2B customers e.g. saccos</a:t>
            </a:r>
            <a:endParaRPr sz="1600">
              <a:latin typeface="Nunito"/>
              <a:ea typeface="Nunito"/>
              <a:cs typeface="Nunito"/>
              <a:sym typeface="Nunito"/>
            </a:endParaRPr>
          </a:p>
          <a:p>
            <a:pPr indent="-330200" lvl="1" marL="914400" rtl="0" algn="l">
              <a:lnSpc>
                <a:spcPct val="115000"/>
              </a:lnSpc>
              <a:spcBef>
                <a:spcPts val="0"/>
              </a:spcBef>
              <a:spcAft>
                <a:spcPts val="0"/>
              </a:spcAft>
              <a:buSzPts val="1600"/>
              <a:buFont typeface="Nunito"/>
              <a:buChar char="○"/>
            </a:pPr>
            <a:r>
              <a:rPr lang="en-US" sz="1600">
                <a:latin typeface="Nunito"/>
                <a:ea typeface="Nunito"/>
                <a:cs typeface="Nunito"/>
                <a:sym typeface="Nunito"/>
              </a:rPr>
              <a:t>Admin sign up- account created through KOKO manager</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330200" lvl="0" marL="457200" rtl="0" algn="l">
              <a:lnSpc>
                <a:spcPct val="115000"/>
              </a:lnSpc>
              <a:spcBef>
                <a:spcPts val="0"/>
              </a:spcBef>
              <a:spcAft>
                <a:spcPts val="0"/>
              </a:spcAft>
              <a:buSzPts val="1600"/>
              <a:buChar char="●"/>
            </a:pPr>
            <a:r>
              <a:rPr b="1" lang="en-US" sz="1600">
                <a:latin typeface="Nunito"/>
                <a:ea typeface="Nunito"/>
                <a:cs typeface="Nunito"/>
                <a:sym typeface="Nunito"/>
              </a:rPr>
              <a:t>Primary account Balance</a:t>
            </a:r>
            <a:r>
              <a:rPr lang="en-US" sz="1600">
                <a:latin typeface="Nunito"/>
                <a:ea typeface="Nunito"/>
                <a:cs typeface="Nunito"/>
                <a:sym typeface="Nunito"/>
              </a:rPr>
              <a:t>- current money/KOKO credit is in the customer wallet.</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330200" lvl="0" marL="457200" rtl="0" algn="l">
              <a:lnSpc>
                <a:spcPct val="115000"/>
              </a:lnSpc>
              <a:spcBef>
                <a:spcPts val="0"/>
              </a:spcBef>
              <a:spcAft>
                <a:spcPts val="0"/>
              </a:spcAft>
              <a:buSzPts val="1600"/>
              <a:buChar char="●"/>
            </a:pPr>
            <a:r>
              <a:rPr b="1" lang="en-US" sz="1600">
                <a:latin typeface="Nunito"/>
                <a:ea typeface="Nunito"/>
                <a:cs typeface="Nunito"/>
                <a:sym typeface="Nunito"/>
              </a:rPr>
              <a:t>Inventory</a:t>
            </a:r>
            <a:r>
              <a:rPr lang="en-US" sz="1600">
                <a:latin typeface="Nunito"/>
                <a:ea typeface="Nunito"/>
                <a:cs typeface="Nunito"/>
                <a:sym typeface="Nunito"/>
              </a:rPr>
              <a:t>- where a customer is a stove user, a canister Serial ID and NFC tag will be seen here</a:t>
            </a:r>
            <a:endParaRPr sz="1600">
              <a:latin typeface="Nunito"/>
              <a:ea typeface="Nunito"/>
              <a:cs typeface="Nunito"/>
              <a:sym typeface="Nunito"/>
            </a:endParaRPr>
          </a:p>
        </p:txBody>
      </p:sp>
      <p:pic>
        <p:nvPicPr>
          <p:cNvPr id="307" name="Google Shape;307;p49"/>
          <p:cNvPicPr preferRelativeResize="0"/>
          <p:nvPr/>
        </p:nvPicPr>
        <p:blipFill>
          <a:blip r:embed="rId4">
            <a:alphaModFix/>
          </a:blip>
          <a:stretch>
            <a:fillRect/>
          </a:stretch>
        </p:blipFill>
        <p:spPr>
          <a:xfrm>
            <a:off x="5953000" y="1255750"/>
            <a:ext cx="3804750" cy="5245249"/>
          </a:xfrm>
          <a:prstGeom prst="rect">
            <a:avLst/>
          </a:prstGeom>
          <a:noFill/>
          <a:ln>
            <a:noFill/>
          </a:ln>
        </p:spPr>
      </p:pic>
      <p:cxnSp>
        <p:nvCxnSpPr>
          <p:cNvPr id="308" name="Google Shape;308;p49"/>
          <p:cNvCxnSpPr/>
          <p:nvPr/>
        </p:nvCxnSpPr>
        <p:spPr>
          <a:xfrm flipH="1" rot="10800000">
            <a:off x="2269275" y="1554575"/>
            <a:ext cx="3949200" cy="75300"/>
          </a:xfrm>
          <a:prstGeom prst="straightConnector1">
            <a:avLst/>
          </a:prstGeom>
          <a:noFill/>
          <a:ln cap="flat" cmpd="sng" w="9525">
            <a:solidFill>
              <a:schemeClr val="dk2"/>
            </a:solidFill>
            <a:prstDash val="solid"/>
            <a:round/>
            <a:headEnd len="med" w="med" type="none"/>
            <a:tailEnd len="med" w="med" type="triangle"/>
          </a:ln>
        </p:spPr>
      </p:cxnSp>
      <p:cxnSp>
        <p:nvCxnSpPr>
          <p:cNvPr id="309" name="Google Shape;309;p49"/>
          <p:cNvCxnSpPr/>
          <p:nvPr/>
        </p:nvCxnSpPr>
        <p:spPr>
          <a:xfrm>
            <a:off x="3736175" y="4099750"/>
            <a:ext cx="2432100" cy="300900"/>
          </a:xfrm>
          <a:prstGeom prst="straightConnector1">
            <a:avLst/>
          </a:prstGeom>
          <a:noFill/>
          <a:ln cap="flat" cmpd="sng" w="9525">
            <a:solidFill>
              <a:schemeClr val="dk2"/>
            </a:solidFill>
            <a:prstDash val="solid"/>
            <a:round/>
            <a:headEnd len="med" w="med" type="none"/>
            <a:tailEnd len="med" w="med" type="triangle"/>
          </a:ln>
        </p:spPr>
      </p:cxnSp>
      <p:cxnSp>
        <p:nvCxnSpPr>
          <p:cNvPr id="310" name="Google Shape;310;p49"/>
          <p:cNvCxnSpPr/>
          <p:nvPr/>
        </p:nvCxnSpPr>
        <p:spPr>
          <a:xfrm>
            <a:off x="4588725" y="5040075"/>
            <a:ext cx="1592400" cy="123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50"/>
          <p:cNvSpPr txBox="1"/>
          <p:nvPr>
            <p:ph type="ctrTitle"/>
          </p:nvPr>
        </p:nvSpPr>
        <p:spPr>
          <a:xfrm>
            <a:off x="0" y="347675"/>
            <a:ext cx="11459400" cy="5508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Customer information- actions</a:t>
            </a:r>
            <a:endParaRPr sz="3000">
              <a:latin typeface="Nunito"/>
              <a:ea typeface="Nunito"/>
              <a:cs typeface="Nunito"/>
              <a:sym typeface="Nunito"/>
            </a:endParaRPr>
          </a:p>
        </p:txBody>
      </p:sp>
      <p:pic>
        <p:nvPicPr>
          <p:cNvPr id="316" name="Google Shape;316;p50"/>
          <p:cNvPicPr preferRelativeResize="0"/>
          <p:nvPr/>
        </p:nvPicPr>
        <p:blipFill>
          <a:blip r:embed="rId3">
            <a:alphaModFix/>
          </a:blip>
          <a:stretch>
            <a:fillRect/>
          </a:stretch>
        </p:blipFill>
        <p:spPr>
          <a:xfrm>
            <a:off x="11331922" y="0"/>
            <a:ext cx="860079" cy="898474"/>
          </a:xfrm>
          <a:prstGeom prst="rect">
            <a:avLst/>
          </a:prstGeom>
          <a:noFill/>
          <a:ln>
            <a:noFill/>
          </a:ln>
        </p:spPr>
      </p:pic>
      <p:pic>
        <p:nvPicPr>
          <p:cNvPr id="317" name="Google Shape;317;p50"/>
          <p:cNvPicPr preferRelativeResize="0"/>
          <p:nvPr/>
        </p:nvPicPr>
        <p:blipFill>
          <a:blip r:embed="rId4">
            <a:alphaModFix/>
          </a:blip>
          <a:stretch>
            <a:fillRect/>
          </a:stretch>
        </p:blipFill>
        <p:spPr>
          <a:xfrm>
            <a:off x="4080000" y="1373825"/>
            <a:ext cx="8112000" cy="5133926"/>
          </a:xfrm>
          <a:prstGeom prst="rect">
            <a:avLst/>
          </a:prstGeom>
          <a:noFill/>
          <a:ln>
            <a:noFill/>
          </a:ln>
        </p:spPr>
      </p:pic>
      <p:sp>
        <p:nvSpPr>
          <p:cNvPr id="318" name="Google Shape;318;p50"/>
          <p:cNvSpPr txBox="1"/>
          <p:nvPr/>
        </p:nvSpPr>
        <p:spPr>
          <a:xfrm>
            <a:off x="183925" y="891400"/>
            <a:ext cx="4074600" cy="596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600">
                <a:latin typeface="Nunito"/>
                <a:ea typeface="Nunito"/>
                <a:cs typeface="Nunito"/>
                <a:sym typeface="Nunito"/>
              </a:rPr>
              <a:t>Actions that can be done here are:</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lang="en-US" sz="1600">
                <a:latin typeface="Nunito"/>
                <a:ea typeface="Nunito"/>
                <a:cs typeface="Nunito"/>
                <a:sym typeface="Nunito"/>
              </a:rPr>
              <a:t>Crediting a customer account- this is the action of putting additional KOKO credit to the customer wallet.</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lang="en-US" sz="1600">
                <a:latin typeface="Nunito"/>
                <a:ea typeface="Nunito"/>
                <a:cs typeface="Nunito"/>
                <a:sym typeface="Nunito"/>
              </a:rPr>
              <a:t>Charging a customer account- is the action of deducting KOKO credit from a customer’s account.</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lang="en-US" sz="1600">
                <a:latin typeface="Nunito"/>
                <a:ea typeface="Nunito"/>
                <a:cs typeface="Nunito"/>
                <a:sym typeface="Nunito"/>
              </a:rPr>
              <a:t>Send message to a customer</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lang="en-US" sz="1600">
                <a:latin typeface="Nunito"/>
                <a:ea typeface="Nunito"/>
                <a:cs typeface="Nunito"/>
                <a:sym typeface="Nunito"/>
              </a:rPr>
              <a:t>Reset PIN- Set a new PIN on behalf of the customer</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lang="en-US" sz="1600">
                <a:latin typeface="Nunito"/>
                <a:ea typeface="Nunito"/>
                <a:cs typeface="Nunito"/>
                <a:sym typeface="Nunito"/>
              </a:rPr>
              <a:t>Create a pre-order on behalf of a customer</a:t>
            </a:r>
            <a:endParaRPr sz="1600">
              <a:latin typeface="Nunito"/>
              <a:ea typeface="Nunito"/>
              <a:cs typeface="Nunito"/>
              <a:sym typeface="Nunito"/>
            </a:endParaRPr>
          </a:p>
          <a:p>
            <a:pPr indent="0" lvl="0" marL="0" rtl="0" algn="l">
              <a:lnSpc>
                <a:spcPct val="115000"/>
              </a:lnSpc>
              <a:spcBef>
                <a:spcPts val="0"/>
              </a:spcBef>
              <a:spcAft>
                <a:spcPts val="0"/>
              </a:spcAft>
              <a:buNone/>
            </a:pPr>
            <a:r>
              <a:rPr b="1" lang="en-US" sz="1600">
                <a:latin typeface="Nunito"/>
                <a:ea typeface="Nunito"/>
                <a:cs typeface="Nunito"/>
                <a:sym typeface="Nunito"/>
              </a:rPr>
              <a:t>NB: </a:t>
            </a:r>
            <a:r>
              <a:rPr lang="en-US" sz="1600">
                <a:latin typeface="Nunito"/>
                <a:ea typeface="Nunito"/>
                <a:cs typeface="Nunito"/>
                <a:sym typeface="Nunito"/>
              </a:rPr>
              <a:t>Crediting and charging a customer’s account must be accompanied by a reason.</a:t>
            </a:r>
            <a:endParaRPr sz="1600">
              <a:latin typeface="Nunito"/>
              <a:ea typeface="Nunito"/>
              <a:cs typeface="Nunito"/>
              <a:sym typeface="Nuni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51"/>
          <p:cNvSpPr txBox="1"/>
          <p:nvPr>
            <p:ph type="ctrTitle"/>
          </p:nvPr>
        </p:nvSpPr>
        <p:spPr>
          <a:xfrm>
            <a:off x="0" y="320675"/>
            <a:ext cx="11484300" cy="5778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Orders</a:t>
            </a:r>
            <a:endParaRPr sz="3000">
              <a:latin typeface="Nunito"/>
              <a:ea typeface="Nunito"/>
              <a:cs typeface="Nunito"/>
              <a:sym typeface="Nunito"/>
            </a:endParaRPr>
          </a:p>
        </p:txBody>
      </p:sp>
      <p:pic>
        <p:nvPicPr>
          <p:cNvPr id="324" name="Google Shape;324;p51"/>
          <p:cNvPicPr preferRelativeResize="0"/>
          <p:nvPr/>
        </p:nvPicPr>
        <p:blipFill>
          <a:blip r:embed="rId3">
            <a:alphaModFix/>
          </a:blip>
          <a:stretch>
            <a:fillRect/>
          </a:stretch>
        </p:blipFill>
        <p:spPr>
          <a:xfrm>
            <a:off x="11331922" y="0"/>
            <a:ext cx="860079" cy="898474"/>
          </a:xfrm>
          <a:prstGeom prst="rect">
            <a:avLst/>
          </a:prstGeom>
          <a:noFill/>
          <a:ln>
            <a:noFill/>
          </a:ln>
        </p:spPr>
      </p:pic>
      <p:pic>
        <p:nvPicPr>
          <p:cNvPr id="325" name="Google Shape;325;p51"/>
          <p:cNvPicPr preferRelativeResize="0"/>
          <p:nvPr/>
        </p:nvPicPr>
        <p:blipFill>
          <a:blip r:embed="rId4">
            <a:alphaModFix/>
          </a:blip>
          <a:stretch>
            <a:fillRect/>
          </a:stretch>
        </p:blipFill>
        <p:spPr>
          <a:xfrm>
            <a:off x="3462300" y="1376400"/>
            <a:ext cx="8655725" cy="4992649"/>
          </a:xfrm>
          <a:prstGeom prst="rect">
            <a:avLst/>
          </a:prstGeom>
          <a:noFill/>
          <a:ln>
            <a:noFill/>
          </a:ln>
        </p:spPr>
      </p:pic>
      <p:sp>
        <p:nvSpPr>
          <p:cNvPr id="326" name="Google Shape;326;p51"/>
          <p:cNvSpPr txBox="1"/>
          <p:nvPr/>
        </p:nvSpPr>
        <p:spPr>
          <a:xfrm>
            <a:off x="0" y="898475"/>
            <a:ext cx="3462300" cy="587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600">
                <a:solidFill>
                  <a:schemeClr val="dk1"/>
                </a:solidFill>
                <a:latin typeface="Nunito"/>
                <a:ea typeface="Nunito"/>
                <a:cs typeface="Nunito"/>
                <a:sym typeface="Nunito"/>
              </a:rPr>
              <a:t>In this menu, the customers’ cooker orders are found: Search options. View order list view- date, customer.</a:t>
            </a:r>
            <a:endParaRPr sz="1600">
              <a:solidFill>
                <a:schemeClr val="dk1"/>
              </a:solidFill>
              <a:latin typeface="Nunito"/>
              <a:ea typeface="Nunito"/>
              <a:cs typeface="Nunito"/>
              <a:sym typeface="Nunito"/>
            </a:endParaRPr>
          </a:p>
          <a:p>
            <a:pPr indent="-330200" lvl="0" marL="457200" rtl="0" algn="l">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Ordered item and price</a:t>
            </a:r>
            <a:endParaRPr sz="1600">
              <a:solidFill>
                <a:schemeClr val="dk1"/>
              </a:solidFill>
              <a:latin typeface="Nunito"/>
              <a:ea typeface="Nunito"/>
              <a:cs typeface="Nunito"/>
              <a:sym typeface="Nunito"/>
            </a:endParaRPr>
          </a:p>
          <a:p>
            <a:pPr indent="-330200" lvl="0" marL="457200" rtl="0" algn="l">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Collection point- agent location where the order was collected/ fulfilled.</a:t>
            </a:r>
            <a:endParaRPr sz="1600">
              <a:solidFill>
                <a:schemeClr val="dk1"/>
              </a:solidFill>
              <a:latin typeface="Nunito"/>
              <a:ea typeface="Nunito"/>
              <a:cs typeface="Nunito"/>
              <a:sym typeface="Nunito"/>
            </a:endParaRPr>
          </a:p>
          <a:p>
            <a:pPr indent="-330200" lvl="0" marL="457200" rtl="0" algn="l">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Order state</a:t>
            </a:r>
            <a:endParaRPr sz="1600">
              <a:solidFill>
                <a:schemeClr val="dk1"/>
              </a:solidFill>
              <a:latin typeface="Nunito"/>
              <a:ea typeface="Nunito"/>
              <a:cs typeface="Nunito"/>
              <a:sym typeface="Nunito"/>
            </a:endParaRPr>
          </a:p>
          <a:p>
            <a:pPr indent="-330200" lvl="1" marL="914400" rtl="0" algn="l">
              <a:spcBef>
                <a:spcPts val="0"/>
              </a:spcBef>
              <a:spcAft>
                <a:spcPts val="0"/>
              </a:spcAft>
              <a:buClr>
                <a:schemeClr val="dk1"/>
              </a:buClr>
              <a:buSzPts val="1600"/>
              <a:buChar char="○"/>
            </a:pPr>
            <a:r>
              <a:rPr b="1" lang="en-US" sz="1600">
                <a:solidFill>
                  <a:schemeClr val="dk1"/>
                </a:solidFill>
                <a:latin typeface="Nunito"/>
                <a:ea typeface="Nunito"/>
                <a:cs typeface="Nunito"/>
                <a:sym typeface="Nunito"/>
              </a:rPr>
              <a:t>placed in Odoo</a:t>
            </a:r>
            <a:r>
              <a:rPr lang="en-US" sz="1600">
                <a:solidFill>
                  <a:schemeClr val="dk1"/>
                </a:solidFill>
                <a:latin typeface="Nunito"/>
                <a:ea typeface="Nunito"/>
                <a:cs typeface="Nunito"/>
                <a:sym typeface="Nunito"/>
              </a:rPr>
              <a:t>- order fully paid for and there is a draft Sales Order in the ERP to facilitate fulfillment and accounting</a:t>
            </a:r>
            <a:endParaRPr sz="1600">
              <a:solidFill>
                <a:schemeClr val="dk1"/>
              </a:solidFill>
              <a:latin typeface="Nunito"/>
              <a:ea typeface="Nunito"/>
              <a:cs typeface="Nunito"/>
              <a:sym typeface="Nunito"/>
            </a:endParaRPr>
          </a:p>
          <a:p>
            <a:pPr indent="-330200" lvl="1" marL="914400" rtl="0" algn="l">
              <a:spcBef>
                <a:spcPts val="0"/>
              </a:spcBef>
              <a:spcAft>
                <a:spcPts val="0"/>
              </a:spcAft>
              <a:buClr>
                <a:schemeClr val="dk1"/>
              </a:buClr>
              <a:buSzPts val="1600"/>
              <a:buChar char="○"/>
            </a:pPr>
            <a:r>
              <a:rPr b="1" lang="en-US" sz="1600">
                <a:solidFill>
                  <a:schemeClr val="dk1"/>
                </a:solidFill>
                <a:latin typeface="Nunito"/>
                <a:ea typeface="Nunito"/>
                <a:cs typeface="Nunito"/>
                <a:sym typeface="Nunito"/>
              </a:rPr>
              <a:t>fulfilled in Odoo</a:t>
            </a:r>
            <a:r>
              <a:rPr lang="en-US" sz="1600">
                <a:solidFill>
                  <a:schemeClr val="dk1"/>
                </a:solidFill>
                <a:latin typeface="Nunito"/>
                <a:ea typeface="Nunito"/>
                <a:cs typeface="Nunito"/>
                <a:sym typeface="Nunito"/>
              </a:rPr>
              <a:t>- an order that has been collected by customer, and inventory has been consumed</a:t>
            </a:r>
            <a:endParaRPr sz="1600">
              <a:solidFill>
                <a:schemeClr val="dk1"/>
              </a:solidFill>
              <a:latin typeface="Nunito"/>
              <a:ea typeface="Nunito"/>
              <a:cs typeface="Nunito"/>
              <a:sym typeface="Nunito"/>
            </a:endParaRPr>
          </a:p>
          <a:p>
            <a:pPr indent="-330200" lvl="0" marL="457200" rtl="0" algn="l">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Order source- where order came in through</a:t>
            </a:r>
            <a:endParaRPr b="1" sz="1600">
              <a:solidFill>
                <a:schemeClr val="dk1"/>
              </a:solidFill>
              <a:latin typeface="Nunito"/>
              <a:ea typeface="Nunito"/>
              <a:cs typeface="Nunito"/>
              <a:sym typeface="Nunito"/>
            </a:endParaRPr>
          </a:p>
          <a:p>
            <a:pPr indent="0" lvl="0" marL="457200" rtl="0" algn="l">
              <a:spcBef>
                <a:spcPts val="0"/>
              </a:spcBef>
              <a:spcAft>
                <a:spcPts val="0"/>
              </a:spcAft>
              <a:buClr>
                <a:schemeClr val="dk1"/>
              </a:buClr>
              <a:buSzPts val="1100"/>
              <a:buFont typeface="Arial"/>
              <a:buNone/>
            </a:pPr>
            <a:r>
              <a:t/>
            </a:r>
            <a:endParaRPr b="1" sz="1600">
              <a:solidFill>
                <a:schemeClr val="dk1"/>
              </a:solidFill>
              <a:latin typeface="Nunito"/>
              <a:ea typeface="Nunito"/>
              <a:cs typeface="Nunito"/>
              <a:sym typeface="Nunito"/>
            </a:endParaRPr>
          </a:p>
          <a:p>
            <a:pPr indent="0" lvl="0" marL="0" rtl="0" algn="l">
              <a:spcBef>
                <a:spcPts val="0"/>
              </a:spcBef>
              <a:spcAft>
                <a:spcPts val="0"/>
              </a:spcAft>
              <a:buNone/>
            </a:pPr>
            <a:r>
              <a:t/>
            </a:r>
            <a:endParaRPr sz="1600">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52"/>
          <p:cNvSpPr txBox="1"/>
          <p:nvPr>
            <p:ph type="ctrTitle"/>
          </p:nvPr>
        </p:nvSpPr>
        <p:spPr>
          <a:xfrm>
            <a:off x="0" y="351050"/>
            <a:ext cx="11434200" cy="547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Savings Orders</a:t>
            </a:r>
            <a:endParaRPr sz="3000">
              <a:latin typeface="Nunito"/>
              <a:ea typeface="Nunito"/>
              <a:cs typeface="Nunito"/>
              <a:sym typeface="Nunito"/>
            </a:endParaRPr>
          </a:p>
        </p:txBody>
      </p:sp>
      <p:pic>
        <p:nvPicPr>
          <p:cNvPr id="332" name="Google Shape;332;p52"/>
          <p:cNvPicPr preferRelativeResize="0"/>
          <p:nvPr/>
        </p:nvPicPr>
        <p:blipFill>
          <a:blip r:embed="rId3">
            <a:alphaModFix/>
          </a:blip>
          <a:stretch>
            <a:fillRect/>
          </a:stretch>
        </p:blipFill>
        <p:spPr>
          <a:xfrm>
            <a:off x="11331922" y="0"/>
            <a:ext cx="860079" cy="898474"/>
          </a:xfrm>
          <a:prstGeom prst="rect">
            <a:avLst/>
          </a:prstGeom>
          <a:noFill/>
          <a:ln>
            <a:noFill/>
          </a:ln>
        </p:spPr>
      </p:pic>
      <p:pic>
        <p:nvPicPr>
          <p:cNvPr id="333" name="Google Shape;333;p52"/>
          <p:cNvPicPr preferRelativeResize="0"/>
          <p:nvPr/>
        </p:nvPicPr>
        <p:blipFill>
          <a:blip r:embed="rId4">
            <a:alphaModFix/>
          </a:blip>
          <a:stretch>
            <a:fillRect/>
          </a:stretch>
        </p:blipFill>
        <p:spPr>
          <a:xfrm>
            <a:off x="3535675" y="1370100"/>
            <a:ext cx="8583826" cy="4973874"/>
          </a:xfrm>
          <a:prstGeom prst="rect">
            <a:avLst/>
          </a:prstGeom>
          <a:noFill/>
          <a:ln>
            <a:noFill/>
          </a:ln>
        </p:spPr>
      </p:pic>
      <p:sp>
        <p:nvSpPr>
          <p:cNvPr id="334" name="Google Shape;334;p52"/>
          <p:cNvSpPr txBox="1"/>
          <p:nvPr/>
        </p:nvSpPr>
        <p:spPr>
          <a:xfrm>
            <a:off x="73975" y="898550"/>
            <a:ext cx="3461700" cy="5959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600">
                <a:solidFill>
                  <a:schemeClr val="dk1"/>
                </a:solidFill>
                <a:latin typeface="Nunito"/>
                <a:ea typeface="Nunito"/>
                <a:cs typeface="Nunito"/>
                <a:sym typeface="Nunito"/>
              </a:rPr>
              <a:t>Pre-order view:</a:t>
            </a:r>
            <a:endParaRPr sz="1600">
              <a:solidFill>
                <a:schemeClr val="dk1"/>
              </a:solidFill>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lang="en-US" sz="1600">
                <a:solidFill>
                  <a:schemeClr val="dk1"/>
                </a:solidFill>
                <a:latin typeface="Nunito"/>
                <a:ea typeface="Nunito"/>
                <a:cs typeface="Nunito"/>
                <a:sym typeface="Nunito"/>
              </a:rPr>
              <a:t>Allows one to:</a:t>
            </a:r>
            <a:endParaRPr sz="1600">
              <a:solidFill>
                <a:schemeClr val="dk1"/>
              </a:solidFill>
              <a:latin typeface="Nunito"/>
              <a:ea typeface="Nunito"/>
              <a:cs typeface="Nunito"/>
              <a:sym typeface="Nunito"/>
            </a:endParaRPr>
          </a:p>
          <a:p>
            <a:pPr indent="0" lvl="0" marL="0" rtl="0" algn="l">
              <a:lnSpc>
                <a:spcPct val="115000"/>
              </a:lnSpc>
              <a:spcBef>
                <a:spcPts val="0"/>
              </a:spcBef>
              <a:spcAft>
                <a:spcPts val="0"/>
              </a:spcAft>
              <a:buNone/>
            </a:pPr>
            <a:r>
              <a:rPr lang="en-US" sz="1600">
                <a:solidFill>
                  <a:schemeClr val="dk1"/>
                </a:solidFill>
                <a:latin typeface="Nunito"/>
                <a:ea typeface="Nunito"/>
                <a:cs typeface="Nunito"/>
                <a:sym typeface="Nunito"/>
              </a:rPr>
              <a:t>Search by the below parameters:</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Name</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Phone number</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Pre-order dates (after or before) Pre-order action (buy now or start saving)</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Page size- number of records</a:t>
            </a:r>
            <a:endParaRPr sz="1600">
              <a:solidFill>
                <a:schemeClr val="dk1"/>
              </a:solidFill>
              <a:latin typeface="Nunito"/>
              <a:ea typeface="Nunito"/>
              <a:cs typeface="Nunito"/>
              <a:sym typeface="Nunito"/>
            </a:endParaRPr>
          </a:p>
          <a:p>
            <a:pPr indent="0" lvl="0" marL="0" rtl="0" algn="l">
              <a:lnSpc>
                <a:spcPct val="115000"/>
              </a:lnSpc>
              <a:spcBef>
                <a:spcPts val="0"/>
              </a:spcBef>
              <a:spcAft>
                <a:spcPts val="0"/>
              </a:spcAft>
              <a:buNone/>
            </a:pPr>
            <a:r>
              <a:rPr lang="en-US" sz="1600">
                <a:solidFill>
                  <a:schemeClr val="dk1"/>
                </a:solidFill>
                <a:latin typeface="Nunito"/>
                <a:ea typeface="Nunito"/>
                <a:cs typeface="Nunito"/>
                <a:sym typeface="Nunito"/>
              </a:rPr>
              <a:t>View a list of pre-orders and corresponding parameters:</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Pre-order action- allows editing based on access rights.</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Pre-order date</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Customer Name and phone number</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Order item</a:t>
            </a:r>
            <a:endParaRPr sz="1600">
              <a:solidFill>
                <a:schemeClr val="dk1"/>
              </a:solidFill>
              <a:latin typeface="Nunito"/>
              <a:ea typeface="Nunito"/>
              <a:cs typeface="Nunito"/>
              <a:sym typeface="Nunito"/>
            </a:endParaRPr>
          </a:p>
          <a:p>
            <a:pPr indent="-330200" lvl="0" marL="457200" rtl="0" algn="l">
              <a:lnSpc>
                <a:spcPct val="115000"/>
              </a:lnSpc>
              <a:spcBef>
                <a:spcPts val="0"/>
              </a:spcBef>
              <a:spcAft>
                <a:spcPts val="0"/>
              </a:spcAft>
              <a:buClr>
                <a:schemeClr val="dk1"/>
              </a:buClr>
              <a:buSzPts val="1600"/>
              <a:buFont typeface="Nunito"/>
              <a:buChar char="●"/>
            </a:pPr>
            <a:r>
              <a:rPr lang="en-US" sz="1600">
                <a:solidFill>
                  <a:schemeClr val="dk1"/>
                </a:solidFill>
                <a:latin typeface="Nunito"/>
                <a:ea typeface="Nunito"/>
                <a:cs typeface="Nunito"/>
                <a:sym typeface="Nunito"/>
              </a:rPr>
              <a:t>KOKOpoint- if the pre-order was generated on a KOKOpoint</a:t>
            </a:r>
            <a:endParaRPr sz="1600">
              <a:solidFill>
                <a:schemeClr val="dk1"/>
              </a:solidFill>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53"/>
          <p:cNvSpPr txBox="1"/>
          <p:nvPr>
            <p:ph type="ctrTitle"/>
          </p:nvPr>
        </p:nvSpPr>
        <p:spPr>
          <a:xfrm>
            <a:off x="0" y="314375"/>
            <a:ext cx="11451900" cy="584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Cancelling orders/ pre-orders (also </a:t>
            </a:r>
            <a:r>
              <a:rPr lang="en-US" sz="3000" u="sng">
                <a:solidFill>
                  <a:schemeClr val="hlink"/>
                </a:solidFill>
                <a:latin typeface="Nunito"/>
                <a:ea typeface="Nunito"/>
                <a:cs typeface="Nunito"/>
                <a:sym typeface="Nunito"/>
                <a:hlinkClick r:id="rId3"/>
              </a:rPr>
              <a:t>here</a:t>
            </a:r>
            <a:r>
              <a:rPr lang="en-US" sz="3000">
                <a:latin typeface="Nunito"/>
                <a:ea typeface="Nunito"/>
                <a:cs typeface="Nunito"/>
                <a:sym typeface="Nunito"/>
              </a:rPr>
              <a:t>)</a:t>
            </a:r>
            <a:endParaRPr sz="3000">
              <a:latin typeface="Nunito"/>
              <a:ea typeface="Nunito"/>
              <a:cs typeface="Nunito"/>
              <a:sym typeface="Nunito"/>
            </a:endParaRPr>
          </a:p>
        </p:txBody>
      </p:sp>
      <p:pic>
        <p:nvPicPr>
          <p:cNvPr id="340" name="Google Shape;340;p53"/>
          <p:cNvPicPr preferRelativeResize="0"/>
          <p:nvPr/>
        </p:nvPicPr>
        <p:blipFill>
          <a:blip r:embed="rId4">
            <a:alphaModFix/>
          </a:blip>
          <a:stretch>
            <a:fillRect/>
          </a:stretch>
        </p:blipFill>
        <p:spPr>
          <a:xfrm>
            <a:off x="11331922" y="0"/>
            <a:ext cx="860079" cy="898474"/>
          </a:xfrm>
          <a:prstGeom prst="rect">
            <a:avLst/>
          </a:prstGeom>
          <a:noFill/>
          <a:ln>
            <a:noFill/>
          </a:ln>
        </p:spPr>
      </p:pic>
      <p:sp>
        <p:nvSpPr>
          <p:cNvPr id="341" name="Google Shape;341;p53"/>
          <p:cNvSpPr txBox="1"/>
          <p:nvPr/>
        </p:nvSpPr>
        <p:spPr>
          <a:xfrm>
            <a:off x="0" y="898475"/>
            <a:ext cx="2900100" cy="59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None/>
            </a:pPr>
            <a:r>
              <a:t/>
            </a:r>
            <a:endParaRPr sz="1600"/>
          </a:p>
        </p:txBody>
      </p:sp>
      <p:sp>
        <p:nvSpPr>
          <p:cNvPr id="342" name="Google Shape;342;p53"/>
          <p:cNvSpPr/>
          <p:nvPr/>
        </p:nvSpPr>
        <p:spPr>
          <a:xfrm>
            <a:off x="217500" y="898475"/>
            <a:ext cx="1731000" cy="6996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orders/preorders menu</a:t>
            </a:r>
            <a:endParaRPr>
              <a:latin typeface="Nunito"/>
              <a:ea typeface="Nunito"/>
              <a:cs typeface="Nunito"/>
              <a:sym typeface="Nunito"/>
            </a:endParaRPr>
          </a:p>
        </p:txBody>
      </p:sp>
      <p:cxnSp>
        <p:nvCxnSpPr>
          <p:cNvPr id="343" name="Google Shape;343;p53"/>
          <p:cNvCxnSpPr>
            <a:stCxn id="342" idx="2"/>
            <a:endCxn id="344" idx="0"/>
          </p:cNvCxnSpPr>
          <p:nvPr/>
        </p:nvCxnSpPr>
        <p:spPr>
          <a:xfrm flipH="1">
            <a:off x="1079100" y="1598075"/>
            <a:ext cx="3900" cy="431400"/>
          </a:xfrm>
          <a:prstGeom prst="straightConnector1">
            <a:avLst/>
          </a:prstGeom>
          <a:noFill/>
          <a:ln cap="flat" cmpd="sng" w="9525">
            <a:solidFill>
              <a:schemeClr val="dk2"/>
            </a:solidFill>
            <a:prstDash val="solid"/>
            <a:round/>
            <a:headEnd len="med" w="med" type="none"/>
            <a:tailEnd len="med" w="med" type="triangle"/>
          </a:ln>
        </p:spPr>
      </p:cxnSp>
      <p:sp>
        <p:nvSpPr>
          <p:cNvPr id="344" name="Google Shape;344;p53"/>
          <p:cNvSpPr/>
          <p:nvPr/>
        </p:nvSpPr>
        <p:spPr>
          <a:xfrm>
            <a:off x="213575" y="2029600"/>
            <a:ext cx="1731000" cy="784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search customer order/pre-order using phone number</a:t>
            </a:r>
            <a:endParaRPr>
              <a:latin typeface="Nunito"/>
              <a:ea typeface="Nunito"/>
              <a:cs typeface="Nunito"/>
              <a:sym typeface="Nunito"/>
            </a:endParaRPr>
          </a:p>
        </p:txBody>
      </p:sp>
      <p:cxnSp>
        <p:nvCxnSpPr>
          <p:cNvPr id="345" name="Google Shape;345;p53"/>
          <p:cNvCxnSpPr>
            <a:stCxn id="344" idx="2"/>
            <a:endCxn id="346" idx="0"/>
          </p:cNvCxnSpPr>
          <p:nvPr/>
        </p:nvCxnSpPr>
        <p:spPr>
          <a:xfrm>
            <a:off x="1079075" y="2813800"/>
            <a:ext cx="0" cy="431700"/>
          </a:xfrm>
          <a:prstGeom prst="straightConnector1">
            <a:avLst/>
          </a:prstGeom>
          <a:noFill/>
          <a:ln cap="flat" cmpd="sng" w="9525">
            <a:solidFill>
              <a:schemeClr val="dk2"/>
            </a:solidFill>
            <a:prstDash val="solid"/>
            <a:round/>
            <a:headEnd len="med" w="med" type="none"/>
            <a:tailEnd len="med" w="med" type="triangle"/>
          </a:ln>
        </p:spPr>
      </p:cxnSp>
      <p:sp>
        <p:nvSpPr>
          <p:cNvPr id="347" name="Google Shape;347;p53"/>
          <p:cNvSpPr/>
          <p:nvPr/>
        </p:nvSpPr>
        <p:spPr>
          <a:xfrm>
            <a:off x="213575" y="4409125"/>
            <a:ext cx="1731000" cy="78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Click on Cancel</a:t>
            </a:r>
            <a:endParaRPr>
              <a:latin typeface="Nunito"/>
              <a:ea typeface="Nunito"/>
              <a:cs typeface="Nunito"/>
              <a:sym typeface="Nunito"/>
            </a:endParaRPr>
          </a:p>
        </p:txBody>
      </p:sp>
      <p:cxnSp>
        <p:nvCxnSpPr>
          <p:cNvPr id="348" name="Google Shape;348;p53"/>
          <p:cNvCxnSpPr>
            <a:stCxn id="346" idx="2"/>
            <a:endCxn id="347" idx="0"/>
          </p:cNvCxnSpPr>
          <p:nvPr/>
        </p:nvCxnSpPr>
        <p:spPr>
          <a:xfrm>
            <a:off x="1079075" y="4029625"/>
            <a:ext cx="0" cy="379500"/>
          </a:xfrm>
          <a:prstGeom prst="straightConnector1">
            <a:avLst/>
          </a:prstGeom>
          <a:noFill/>
          <a:ln cap="flat" cmpd="sng" w="9525">
            <a:solidFill>
              <a:schemeClr val="dk2"/>
            </a:solidFill>
            <a:prstDash val="solid"/>
            <a:round/>
            <a:headEnd len="med" w="med" type="none"/>
            <a:tailEnd len="med" w="med" type="triangle"/>
          </a:ln>
        </p:spPr>
      </p:cxnSp>
      <p:sp>
        <p:nvSpPr>
          <p:cNvPr id="346" name="Google Shape;346;p53"/>
          <p:cNvSpPr/>
          <p:nvPr/>
        </p:nvSpPr>
        <p:spPr>
          <a:xfrm>
            <a:off x="213575" y="3245425"/>
            <a:ext cx="1731000" cy="784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Click on edit Icon</a:t>
            </a:r>
            <a:endParaRPr>
              <a:latin typeface="Nunito"/>
              <a:ea typeface="Nunito"/>
              <a:cs typeface="Nunito"/>
              <a:sym typeface="Nunito"/>
            </a:endParaRPr>
          </a:p>
        </p:txBody>
      </p:sp>
      <p:sp>
        <p:nvSpPr>
          <p:cNvPr id="349" name="Google Shape;349;p53"/>
          <p:cNvSpPr/>
          <p:nvPr/>
        </p:nvSpPr>
        <p:spPr>
          <a:xfrm>
            <a:off x="213575" y="5628325"/>
            <a:ext cx="1731000" cy="78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Enter cancellation reason on pop-up and click ok</a:t>
            </a:r>
            <a:endParaRPr>
              <a:latin typeface="Nunito"/>
              <a:ea typeface="Nunito"/>
              <a:cs typeface="Nunito"/>
              <a:sym typeface="Nunito"/>
            </a:endParaRPr>
          </a:p>
        </p:txBody>
      </p:sp>
      <p:cxnSp>
        <p:nvCxnSpPr>
          <p:cNvPr id="350" name="Google Shape;350;p53"/>
          <p:cNvCxnSpPr/>
          <p:nvPr/>
        </p:nvCxnSpPr>
        <p:spPr>
          <a:xfrm>
            <a:off x="1079075" y="5193175"/>
            <a:ext cx="0" cy="379500"/>
          </a:xfrm>
          <a:prstGeom prst="straightConnector1">
            <a:avLst/>
          </a:prstGeom>
          <a:noFill/>
          <a:ln cap="flat" cmpd="sng" w="9525">
            <a:solidFill>
              <a:schemeClr val="dk2"/>
            </a:solidFill>
            <a:prstDash val="solid"/>
            <a:round/>
            <a:headEnd len="med" w="med" type="none"/>
            <a:tailEnd len="med" w="med" type="triangle"/>
          </a:ln>
        </p:spPr>
      </p:cxnSp>
      <p:pic>
        <p:nvPicPr>
          <p:cNvPr id="351" name="Google Shape;351;p53"/>
          <p:cNvPicPr preferRelativeResize="0"/>
          <p:nvPr/>
        </p:nvPicPr>
        <p:blipFill>
          <a:blip r:embed="rId5">
            <a:alphaModFix/>
          </a:blip>
          <a:stretch>
            <a:fillRect/>
          </a:stretch>
        </p:blipFill>
        <p:spPr>
          <a:xfrm>
            <a:off x="3222125" y="1235900"/>
            <a:ext cx="8229773" cy="514360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4"/>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Cancelling orders/ pre-orders</a:t>
            </a:r>
            <a:endParaRPr sz="3000">
              <a:latin typeface="Nunito"/>
              <a:ea typeface="Nunito"/>
              <a:cs typeface="Nunito"/>
              <a:sym typeface="Nunito"/>
            </a:endParaRPr>
          </a:p>
        </p:txBody>
      </p:sp>
      <p:pic>
        <p:nvPicPr>
          <p:cNvPr id="357" name="Google Shape;357;p54"/>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358" name="Google Shape;358;p54"/>
          <p:cNvSpPr txBox="1"/>
          <p:nvPr/>
        </p:nvSpPr>
        <p:spPr>
          <a:xfrm>
            <a:off x="0" y="746075"/>
            <a:ext cx="2900100" cy="611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None/>
            </a:pPr>
            <a:r>
              <a:t/>
            </a:r>
            <a:endParaRPr sz="1600"/>
          </a:p>
        </p:txBody>
      </p:sp>
      <p:sp>
        <p:nvSpPr>
          <p:cNvPr id="359" name="Google Shape;359;p54"/>
          <p:cNvSpPr/>
          <p:nvPr/>
        </p:nvSpPr>
        <p:spPr>
          <a:xfrm>
            <a:off x="217500" y="898475"/>
            <a:ext cx="1731000" cy="699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orders/preorders menu</a:t>
            </a:r>
            <a:endParaRPr>
              <a:latin typeface="Nunito"/>
              <a:ea typeface="Nunito"/>
              <a:cs typeface="Nunito"/>
              <a:sym typeface="Nunito"/>
            </a:endParaRPr>
          </a:p>
        </p:txBody>
      </p:sp>
      <p:cxnSp>
        <p:nvCxnSpPr>
          <p:cNvPr id="360" name="Google Shape;360;p54"/>
          <p:cNvCxnSpPr>
            <a:stCxn id="359" idx="2"/>
            <a:endCxn id="361" idx="0"/>
          </p:cNvCxnSpPr>
          <p:nvPr/>
        </p:nvCxnSpPr>
        <p:spPr>
          <a:xfrm flipH="1">
            <a:off x="1079100" y="1598075"/>
            <a:ext cx="3900" cy="431400"/>
          </a:xfrm>
          <a:prstGeom prst="straightConnector1">
            <a:avLst/>
          </a:prstGeom>
          <a:noFill/>
          <a:ln cap="flat" cmpd="sng" w="9525">
            <a:solidFill>
              <a:schemeClr val="dk2"/>
            </a:solidFill>
            <a:prstDash val="solid"/>
            <a:round/>
            <a:headEnd len="med" w="med" type="none"/>
            <a:tailEnd len="med" w="med" type="triangle"/>
          </a:ln>
        </p:spPr>
      </p:cxnSp>
      <p:sp>
        <p:nvSpPr>
          <p:cNvPr id="361" name="Google Shape;361;p54"/>
          <p:cNvSpPr/>
          <p:nvPr/>
        </p:nvSpPr>
        <p:spPr>
          <a:xfrm>
            <a:off x="213575" y="2029600"/>
            <a:ext cx="1731000" cy="78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search customer order/pre-order using phone number</a:t>
            </a:r>
            <a:endParaRPr>
              <a:latin typeface="Nunito"/>
              <a:ea typeface="Nunito"/>
              <a:cs typeface="Nunito"/>
              <a:sym typeface="Nunito"/>
            </a:endParaRPr>
          </a:p>
        </p:txBody>
      </p:sp>
      <p:cxnSp>
        <p:nvCxnSpPr>
          <p:cNvPr id="362" name="Google Shape;362;p54"/>
          <p:cNvCxnSpPr>
            <a:stCxn id="361" idx="2"/>
            <a:endCxn id="363" idx="0"/>
          </p:cNvCxnSpPr>
          <p:nvPr/>
        </p:nvCxnSpPr>
        <p:spPr>
          <a:xfrm>
            <a:off x="1079075" y="2813800"/>
            <a:ext cx="0" cy="431700"/>
          </a:xfrm>
          <a:prstGeom prst="straightConnector1">
            <a:avLst/>
          </a:prstGeom>
          <a:noFill/>
          <a:ln cap="flat" cmpd="sng" w="9525">
            <a:solidFill>
              <a:schemeClr val="dk2"/>
            </a:solidFill>
            <a:prstDash val="solid"/>
            <a:round/>
            <a:headEnd len="med" w="med" type="none"/>
            <a:tailEnd len="med" w="med" type="triangle"/>
          </a:ln>
        </p:spPr>
      </p:cxnSp>
      <p:sp>
        <p:nvSpPr>
          <p:cNvPr id="364" name="Google Shape;364;p54"/>
          <p:cNvSpPr/>
          <p:nvPr/>
        </p:nvSpPr>
        <p:spPr>
          <a:xfrm>
            <a:off x="213575" y="4409125"/>
            <a:ext cx="1731000" cy="784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Click on Cancel</a:t>
            </a:r>
            <a:endParaRPr>
              <a:latin typeface="Nunito"/>
              <a:ea typeface="Nunito"/>
              <a:cs typeface="Nunito"/>
              <a:sym typeface="Nunito"/>
            </a:endParaRPr>
          </a:p>
        </p:txBody>
      </p:sp>
      <p:cxnSp>
        <p:nvCxnSpPr>
          <p:cNvPr id="365" name="Google Shape;365;p54"/>
          <p:cNvCxnSpPr>
            <a:stCxn id="363" idx="2"/>
            <a:endCxn id="364" idx="0"/>
          </p:cNvCxnSpPr>
          <p:nvPr/>
        </p:nvCxnSpPr>
        <p:spPr>
          <a:xfrm>
            <a:off x="1079075" y="4029625"/>
            <a:ext cx="0" cy="379500"/>
          </a:xfrm>
          <a:prstGeom prst="straightConnector1">
            <a:avLst/>
          </a:prstGeom>
          <a:noFill/>
          <a:ln cap="flat" cmpd="sng" w="9525">
            <a:solidFill>
              <a:schemeClr val="dk2"/>
            </a:solidFill>
            <a:prstDash val="solid"/>
            <a:round/>
            <a:headEnd len="med" w="med" type="none"/>
            <a:tailEnd len="med" w="med" type="triangle"/>
          </a:ln>
        </p:spPr>
      </p:cxnSp>
      <p:sp>
        <p:nvSpPr>
          <p:cNvPr id="363" name="Google Shape;363;p54"/>
          <p:cNvSpPr/>
          <p:nvPr/>
        </p:nvSpPr>
        <p:spPr>
          <a:xfrm>
            <a:off x="213575" y="3245425"/>
            <a:ext cx="1731000" cy="784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Click on edit Icon</a:t>
            </a:r>
            <a:endParaRPr>
              <a:latin typeface="Nunito"/>
              <a:ea typeface="Nunito"/>
              <a:cs typeface="Nunito"/>
              <a:sym typeface="Nunito"/>
            </a:endParaRPr>
          </a:p>
        </p:txBody>
      </p:sp>
      <p:sp>
        <p:nvSpPr>
          <p:cNvPr id="366" name="Google Shape;366;p54"/>
          <p:cNvSpPr/>
          <p:nvPr/>
        </p:nvSpPr>
        <p:spPr>
          <a:xfrm>
            <a:off x="213575" y="5628325"/>
            <a:ext cx="1731000" cy="784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Enter cancellation reason on pop-up and click ok</a:t>
            </a:r>
            <a:endParaRPr>
              <a:latin typeface="Nunito"/>
              <a:ea typeface="Nunito"/>
              <a:cs typeface="Nunito"/>
              <a:sym typeface="Nunito"/>
            </a:endParaRPr>
          </a:p>
        </p:txBody>
      </p:sp>
      <p:cxnSp>
        <p:nvCxnSpPr>
          <p:cNvPr id="367" name="Google Shape;367;p54"/>
          <p:cNvCxnSpPr/>
          <p:nvPr/>
        </p:nvCxnSpPr>
        <p:spPr>
          <a:xfrm>
            <a:off x="1079075" y="5193175"/>
            <a:ext cx="0" cy="379500"/>
          </a:xfrm>
          <a:prstGeom prst="straightConnector1">
            <a:avLst/>
          </a:prstGeom>
          <a:noFill/>
          <a:ln cap="flat" cmpd="sng" w="9525">
            <a:solidFill>
              <a:schemeClr val="dk2"/>
            </a:solidFill>
            <a:prstDash val="solid"/>
            <a:round/>
            <a:headEnd len="med" w="med" type="none"/>
            <a:tailEnd len="med" w="med" type="triangle"/>
          </a:ln>
        </p:spPr>
      </p:cxnSp>
      <p:pic>
        <p:nvPicPr>
          <p:cNvPr id="368" name="Google Shape;368;p54"/>
          <p:cNvPicPr preferRelativeResize="0"/>
          <p:nvPr/>
        </p:nvPicPr>
        <p:blipFill>
          <a:blip r:embed="rId4">
            <a:alphaModFix/>
          </a:blip>
          <a:stretch>
            <a:fillRect/>
          </a:stretch>
        </p:blipFill>
        <p:spPr>
          <a:xfrm>
            <a:off x="4456141" y="898475"/>
            <a:ext cx="4608058" cy="2880027"/>
          </a:xfrm>
          <a:prstGeom prst="rect">
            <a:avLst/>
          </a:prstGeom>
          <a:noFill/>
          <a:ln>
            <a:noFill/>
          </a:ln>
        </p:spPr>
      </p:pic>
      <p:pic>
        <p:nvPicPr>
          <p:cNvPr id="369" name="Google Shape;369;p54"/>
          <p:cNvPicPr preferRelativeResize="0"/>
          <p:nvPr/>
        </p:nvPicPr>
        <p:blipFill>
          <a:blip r:embed="rId5">
            <a:alphaModFix/>
          </a:blip>
          <a:stretch>
            <a:fillRect/>
          </a:stretch>
        </p:blipFill>
        <p:spPr>
          <a:xfrm>
            <a:off x="4456141" y="4019100"/>
            <a:ext cx="4608058" cy="288002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55"/>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Customer Account Merge / Transfer / Deregistration</a:t>
            </a:r>
            <a:endParaRPr sz="3000">
              <a:latin typeface="Nunito"/>
              <a:ea typeface="Nunito"/>
              <a:cs typeface="Nunito"/>
              <a:sym typeface="Nunito"/>
            </a:endParaRPr>
          </a:p>
        </p:txBody>
      </p:sp>
      <p:pic>
        <p:nvPicPr>
          <p:cNvPr id="375" name="Google Shape;375;p55"/>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376" name="Google Shape;376;p55"/>
          <p:cNvSpPr txBox="1"/>
          <p:nvPr/>
        </p:nvSpPr>
        <p:spPr>
          <a:xfrm>
            <a:off x="724350" y="1732250"/>
            <a:ext cx="3791100" cy="49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latin typeface="Calibri"/>
                <a:ea typeface="Calibri"/>
                <a:cs typeface="Calibri"/>
                <a:sym typeface="Calibri"/>
              </a:rPr>
              <a:t>Merge customer acounts / transfer </a:t>
            </a:r>
            <a:r>
              <a:rPr lang="en-US">
                <a:solidFill>
                  <a:schemeClr val="dk1"/>
                </a:solidFill>
              </a:rPr>
              <a:t>Account::Termination::Account transfer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latin typeface="Calibri"/>
                <a:ea typeface="Calibri"/>
                <a:cs typeface="Calibri"/>
                <a:sym typeface="Calibri"/>
              </a:rPr>
              <a:t>Account A: Customer wants to use this account</a:t>
            </a:r>
            <a:endParaRPr>
              <a:latin typeface="Calibri"/>
              <a:ea typeface="Calibri"/>
              <a:cs typeface="Calibri"/>
              <a:sym typeface="Calibri"/>
            </a:endParaRPr>
          </a:p>
          <a:p>
            <a:pPr indent="0" lvl="0" marL="0" rtl="0" algn="l">
              <a:spcBef>
                <a:spcPts val="0"/>
              </a:spcBef>
              <a:spcAft>
                <a:spcPts val="0"/>
              </a:spcAft>
              <a:buNone/>
            </a:pPr>
            <a:r>
              <a:rPr lang="en-US">
                <a:latin typeface="Calibri"/>
                <a:ea typeface="Calibri"/>
                <a:cs typeface="Calibri"/>
                <a:sym typeface="Calibri"/>
              </a:rPr>
              <a:t>Account B: Customer no longer want to use this account</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US">
                <a:latin typeface="Calibri"/>
                <a:ea typeface="Calibri"/>
                <a:cs typeface="Calibri"/>
                <a:sym typeface="Calibri"/>
              </a:rPr>
              <a:t>Process: </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US">
                <a:latin typeface="Calibri"/>
                <a:ea typeface="Calibri"/>
                <a:cs typeface="Calibri"/>
                <a:sym typeface="Calibri"/>
              </a:rPr>
              <a:t>charge account B with the current balance</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US">
                <a:latin typeface="Calibri"/>
                <a:ea typeface="Calibri"/>
                <a:cs typeface="Calibri"/>
                <a:sym typeface="Calibri"/>
              </a:rPr>
              <a:t>credit account A with the same balance amount as charged from account B</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US">
                <a:latin typeface="Calibri"/>
                <a:ea typeface="Calibri"/>
                <a:cs typeface="Calibri"/>
                <a:sym typeface="Calibri"/>
              </a:rPr>
              <a:t>make account B’s ‘Active’ field as = False</a:t>
            </a:r>
            <a:endParaRPr>
              <a:latin typeface="Calibri"/>
              <a:ea typeface="Calibri"/>
              <a:cs typeface="Calibri"/>
              <a:sym typeface="Calibri"/>
            </a:endParaRPr>
          </a:p>
        </p:txBody>
      </p:sp>
      <p:sp>
        <p:nvSpPr>
          <p:cNvPr id="377" name="Google Shape;377;p55"/>
          <p:cNvSpPr txBox="1"/>
          <p:nvPr/>
        </p:nvSpPr>
        <p:spPr>
          <a:xfrm>
            <a:off x="8987825" y="153347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Account::Termination::Account deregistration</a:t>
            </a:r>
            <a:endParaRPr>
              <a:solidFill>
                <a:schemeClr val="dk1"/>
              </a:solidFill>
            </a:endParaRPr>
          </a:p>
        </p:txBody>
      </p:sp>
      <p:sp>
        <p:nvSpPr>
          <p:cNvPr id="378" name="Google Shape;378;p55"/>
          <p:cNvSpPr txBox="1"/>
          <p:nvPr/>
        </p:nvSpPr>
        <p:spPr>
          <a:xfrm>
            <a:off x="5210950" y="173225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8"/>
          <p:cNvSpPr txBox="1"/>
          <p:nvPr>
            <p:ph type="ctrTitle"/>
          </p:nvPr>
        </p:nvSpPr>
        <p:spPr>
          <a:xfrm>
            <a:off x="0" y="261763"/>
            <a:ext cx="11441700" cy="6507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US" sz="3000">
                <a:latin typeface="Nunito"/>
                <a:ea typeface="Nunito"/>
                <a:cs typeface="Nunito"/>
                <a:sym typeface="Nunito"/>
              </a:rPr>
              <a:t>Contents/ Purpose of the document</a:t>
            </a:r>
            <a:endParaRPr sz="3000">
              <a:latin typeface="Nunito"/>
              <a:ea typeface="Nunito"/>
              <a:cs typeface="Nunito"/>
              <a:sym typeface="Nunito"/>
            </a:endParaRPr>
          </a:p>
        </p:txBody>
      </p:sp>
      <p:sp>
        <p:nvSpPr>
          <p:cNvPr id="213" name="Google Shape;213;p38"/>
          <p:cNvSpPr txBox="1"/>
          <p:nvPr/>
        </p:nvSpPr>
        <p:spPr>
          <a:xfrm>
            <a:off x="87750" y="912475"/>
            <a:ext cx="12104100" cy="594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600">
                <a:latin typeface="Nunito"/>
                <a:ea typeface="Nunito"/>
                <a:cs typeface="Nunito"/>
                <a:sym typeface="Nunito"/>
              </a:rPr>
              <a:t>To provide you as a </a:t>
            </a:r>
            <a:r>
              <a:rPr b="1" lang="en-US" sz="1600">
                <a:latin typeface="Nunito"/>
                <a:ea typeface="Nunito"/>
                <a:cs typeface="Nunito"/>
                <a:sym typeface="Nunito"/>
              </a:rPr>
              <a:t>KOKO Core</a:t>
            </a:r>
            <a:r>
              <a:rPr lang="en-US" sz="1600">
                <a:latin typeface="Nunito"/>
                <a:ea typeface="Nunito"/>
                <a:cs typeface="Nunito"/>
                <a:sym typeface="Nunito"/>
              </a:rPr>
              <a:t> user with the knowledge, skills, and tools you need to successfully navigate, utilize and support our stove customers and KOKOpoint Agents:</a:t>
            </a:r>
            <a:endParaRPr sz="1600">
              <a:latin typeface="Nunito"/>
              <a:ea typeface="Nunito"/>
              <a:cs typeface="Nunito"/>
              <a:sym typeface="Nunito"/>
            </a:endParaRPr>
          </a:p>
          <a:p>
            <a:pPr indent="0" lvl="0" marL="0" rtl="0" algn="l">
              <a:lnSpc>
                <a:spcPct val="115000"/>
              </a:lnSpc>
              <a:spcBef>
                <a:spcPts val="0"/>
              </a:spcBef>
              <a:spcAft>
                <a:spcPts val="0"/>
              </a:spcAft>
              <a:buNone/>
            </a:pPr>
            <a:r>
              <a:rPr lang="en-US" sz="1600">
                <a:latin typeface="Nunito"/>
                <a:ea typeface="Nunito"/>
                <a:cs typeface="Nunito"/>
                <a:sym typeface="Nunito"/>
              </a:rPr>
              <a:t>This presentation will cover: </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AutoNum type="arabicPeriod"/>
            </a:pPr>
            <a:r>
              <a:rPr lang="en-US" sz="1600">
                <a:latin typeface="Nunito"/>
                <a:ea typeface="Nunito"/>
                <a:cs typeface="Nunito"/>
                <a:sym typeface="Nunito"/>
              </a:rPr>
              <a:t>KOKO Core overview</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AutoNum type="arabicPeriod"/>
            </a:pPr>
            <a:r>
              <a:rPr lang="en-US" sz="1600">
                <a:latin typeface="Nunito"/>
                <a:ea typeface="Nunito"/>
                <a:cs typeface="Nunito"/>
                <a:sym typeface="Nunito"/>
              </a:rPr>
              <a:t>Account creation</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AutoNum type="arabicPeriod"/>
            </a:pPr>
            <a:r>
              <a:rPr lang="en-US" sz="1600">
                <a:latin typeface="Nunito"/>
                <a:ea typeface="Nunito"/>
                <a:cs typeface="Nunito"/>
                <a:sym typeface="Nunito"/>
              </a:rPr>
              <a:t>Log in</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AutoNum type="arabicPeriod"/>
            </a:pPr>
            <a:r>
              <a:rPr lang="en-US" sz="1600">
                <a:latin typeface="Nunito"/>
                <a:ea typeface="Nunito"/>
                <a:cs typeface="Nunito"/>
                <a:sym typeface="Nunito"/>
              </a:rPr>
              <a:t>Dashboard</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AutoNum type="arabicPeriod"/>
            </a:pPr>
            <a:r>
              <a:rPr lang="en-US" sz="1600">
                <a:latin typeface="Nunito"/>
                <a:ea typeface="Nunito"/>
                <a:cs typeface="Nunito"/>
                <a:sym typeface="Nunito"/>
              </a:rPr>
              <a:t>K</a:t>
            </a:r>
            <a:r>
              <a:rPr lang="en-US" sz="1600">
                <a:latin typeface="Nunito"/>
                <a:ea typeface="Nunito"/>
                <a:cs typeface="Nunito"/>
                <a:sym typeface="Nunito"/>
              </a:rPr>
              <a:t>OKOpoints</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AutoNum type="arabicPeriod"/>
            </a:pPr>
            <a:r>
              <a:rPr lang="en-US" sz="1600">
                <a:latin typeface="Nunito"/>
                <a:ea typeface="Nunito"/>
                <a:cs typeface="Nunito"/>
                <a:sym typeface="Nunito"/>
              </a:rPr>
              <a:t>Customers- overview, details, actions</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AutoNum type="arabicPeriod"/>
            </a:pPr>
            <a:r>
              <a:rPr lang="en-US" sz="1600">
                <a:latin typeface="Nunito"/>
                <a:ea typeface="Nunito"/>
                <a:cs typeface="Nunito"/>
                <a:sym typeface="Nunito"/>
              </a:rPr>
              <a:t>Orders-views and cancellation</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AutoNum type="arabicPeriod"/>
            </a:pPr>
            <a:r>
              <a:rPr lang="en-US" sz="1600">
                <a:latin typeface="Nunito"/>
                <a:ea typeface="Nunito"/>
                <a:cs typeface="Nunito"/>
                <a:sym typeface="Nunito"/>
              </a:rPr>
              <a:t>Pre-orders- views and cancellation</a:t>
            </a:r>
            <a:endParaRPr sz="1600">
              <a:latin typeface="Nunito"/>
              <a:ea typeface="Nunito"/>
              <a:cs typeface="Nunito"/>
              <a:sym typeface="Nunito"/>
            </a:endParaRPr>
          </a:p>
        </p:txBody>
      </p:sp>
      <p:pic>
        <p:nvPicPr>
          <p:cNvPr id="214" name="Google Shape;214;p38"/>
          <p:cNvPicPr preferRelativeResize="0"/>
          <p:nvPr/>
        </p:nvPicPr>
        <p:blipFill>
          <a:blip r:embed="rId3">
            <a:alphaModFix/>
          </a:blip>
          <a:stretch>
            <a:fillRect/>
          </a:stretch>
        </p:blipFill>
        <p:spPr>
          <a:xfrm>
            <a:off x="11267872" y="0"/>
            <a:ext cx="924126" cy="9653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6"/>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Account::Login::PIN recovery</a:t>
            </a:r>
            <a:endParaRPr sz="3000">
              <a:latin typeface="Nunito"/>
              <a:ea typeface="Nunito"/>
              <a:cs typeface="Nunito"/>
              <a:sym typeface="Nunito"/>
            </a:endParaRPr>
          </a:p>
        </p:txBody>
      </p:sp>
      <p:pic>
        <p:nvPicPr>
          <p:cNvPr id="384" name="Google Shape;384;p56"/>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385" name="Google Shape;385;p56"/>
          <p:cNvSpPr txBox="1"/>
          <p:nvPr/>
        </p:nvSpPr>
        <p:spPr>
          <a:xfrm>
            <a:off x="766950" y="1288200"/>
            <a:ext cx="3791100" cy="4926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Calibri"/>
              <a:buChar char="-"/>
            </a:pPr>
            <a:r>
              <a:rPr lang="en-US">
                <a:latin typeface="Calibri"/>
                <a:ea typeface="Calibri"/>
                <a:cs typeface="Calibri"/>
                <a:sym typeface="Calibri"/>
              </a:rPr>
              <a:t>xxx</a:t>
            </a:r>
            <a:endParaRPr>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57"/>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Clr>
                <a:schemeClr val="dk1"/>
              </a:buClr>
              <a:buSzPts val="1100"/>
              <a:buFont typeface="Arial"/>
              <a:buNone/>
            </a:pPr>
            <a:r>
              <a:rPr lang="en-US" sz="3000">
                <a:latin typeface="Nunito"/>
                <a:ea typeface="Nunito"/>
                <a:cs typeface="Nunito"/>
                <a:sym typeface="Nunito"/>
              </a:rPr>
              <a:t>Account::Credit / Debit</a:t>
            </a:r>
            <a:endParaRPr sz="3000">
              <a:latin typeface="Nunito"/>
              <a:ea typeface="Nunito"/>
              <a:cs typeface="Nunito"/>
              <a:sym typeface="Nunito"/>
            </a:endParaRPr>
          </a:p>
        </p:txBody>
      </p:sp>
      <p:pic>
        <p:nvPicPr>
          <p:cNvPr id="391" name="Google Shape;391;p57"/>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392" name="Google Shape;392;p57"/>
          <p:cNvSpPr txBox="1"/>
          <p:nvPr/>
        </p:nvSpPr>
        <p:spPr>
          <a:xfrm>
            <a:off x="766950" y="1288200"/>
            <a:ext cx="3791100" cy="49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latin typeface="Calibri"/>
                <a:ea typeface="Calibri"/>
                <a:cs typeface="Calibri"/>
                <a:sym typeface="Calibri"/>
              </a:rPr>
              <a:t>If crediting a stove</a:t>
            </a:r>
            <a:endParaRPr b="1">
              <a:latin typeface="Calibri"/>
              <a:ea typeface="Calibri"/>
              <a:cs typeface="Calibri"/>
              <a:sym typeface="Calibri"/>
            </a:endParaRPr>
          </a:p>
          <a:p>
            <a:pPr indent="0" lvl="0" marL="0" rtl="0" algn="l">
              <a:spcBef>
                <a:spcPts val="0"/>
              </a:spcBef>
              <a:spcAft>
                <a:spcPts val="0"/>
              </a:spcAft>
              <a:buNone/>
            </a:pPr>
            <a:r>
              <a:t/>
            </a:r>
            <a:endParaRPr sz="1100">
              <a:solidFill>
                <a:srgbClr val="222222"/>
              </a:solidFill>
              <a:highlight>
                <a:srgbClr val="FFFFFF"/>
              </a:highlight>
            </a:endParaRPr>
          </a:p>
          <a:p>
            <a:pPr indent="0" lvl="0" marL="0" rtl="0" algn="l">
              <a:spcBef>
                <a:spcPts val="0"/>
              </a:spcBef>
              <a:spcAft>
                <a:spcPts val="0"/>
              </a:spcAft>
              <a:buNone/>
            </a:pPr>
            <a:r>
              <a:rPr lang="en-US" sz="1100">
                <a:solidFill>
                  <a:srgbClr val="222222"/>
                </a:solidFill>
                <a:highlight>
                  <a:srgbClr val="FFFFFF"/>
                </a:highlight>
              </a:rPr>
              <a:t>create a pre-order and then credit the customer ksh 6999. if already have a pre-order no need to create (grayed out)</a:t>
            </a:r>
            <a:endParaRPr sz="1100">
              <a:solidFill>
                <a:srgbClr val="222222"/>
              </a:solidFill>
              <a:highlight>
                <a:srgbClr val="FFFFFF"/>
              </a:highlight>
            </a:endParaRPr>
          </a:p>
          <a:p>
            <a:pPr indent="0" lvl="0" marL="0" rtl="0" algn="l">
              <a:lnSpc>
                <a:spcPct val="90000"/>
              </a:lnSpc>
              <a:spcBef>
                <a:spcPts val="0"/>
              </a:spcBef>
              <a:spcAft>
                <a:spcPts val="0"/>
              </a:spcAft>
              <a:buClr>
                <a:schemeClr val="dk1"/>
              </a:buClr>
              <a:buSzPts val="1100"/>
              <a:buFont typeface="Arial"/>
              <a:buNone/>
            </a:pPr>
            <a:r>
              <a:t/>
            </a:r>
            <a:endParaRPr sz="1100">
              <a:solidFill>
                <a:srgbClr val="222222"/>
              </a:solidFill>
              <a:highlight>
                <a:srgbClr val="FFFFFF"/>
              </a:highlight>
            </a:endParaRPr>
          </a:p>
          <a:p>
            <a:pPr indent="0" lvl="0" marL="0" rtl="0" algn="l">
              <a:spcBef>
                <a:spcPts val="0"/>
              </a:spcBef>
              <a:spcAft>
                <a:spcPts val="0"/>
              </a:spcAft>
              <a:buNone/>
            </a:pPr>
            <a:r>
              <a:t/>
            </a:r>
            <a:endParaRPr sz="1100">
              <a:solidFill>
                <a:srgbClr val="222222"/>
              </a:solidFill>
              <a:highlight>
                <a:srgbClr val="FFFFFF"/>
              </a:highlight>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393" name="Google Shape;393;p57"/>
          <p:cNvSpPr txBox="1"/>
          <p:nvPr/>
        </p:nvSpPr>
        <p:spPr>
          <a:xfrm>
            <a:off x="6045100" y="1383800"/>
            <a:ext cx="3791100" cy="49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latin typeface="Calibri"/>
                <a:ea typeface="Calibri"/>
                <a:cs typeface="Calibri"/>
                <a:sym typeface="Calibri"/>
              </a:rPr>
              <a:t>If just crediting / debiting</a:t>
            </a:r>
            <a:endParaRPr b="1">
              <a:latin typeface="Calibri"/>
              <a:ea typeface="Calibri"/>
              <a:cs typeface="Calibri"/>
              <a:sym typeface="Calibri"/>
            </a:endParaRPr>
          </a:p>
          <a:p>
            <a:pPr indent="0" lvl="0" marL="0" rtl="0" algn="l">
              <a:spcBef>
                <a:spcPts val="0"/>
              </a:spcBef>
              <a:spcAft>
                <a:spcPts val="0"/>
              </a:spcAft>
              <a:buNone/>
            </a:pPr>
            <a:r>
              <a:t/>
            </a:r>
            <a:endParaRPr sz="1100">
              <a:solidFill>
                <a:srgbClr val="222222"/>
              </a:solidFill>
              <a:highlight>
                <a:srgbClr val="FFFFFF"/>
              </a:highlight>
            </a:endParaRPr>
          </a:p>
          <a:p>
            <a:pPr indent="0" lvl="0" marL="0" rtl="0" algn="l">
              <a:lnSpc>
                <a:spcPct val="90000"/>
              </a:lnSpc>
              <a:spcBef>
                <a:spcPts val="0"/>
              </a:spcBef>
              <a:spcAft>
                <a:spcPts val="0"/>
              </a:spcAft>
              <a:buNone/>
            </a:pPr>
            <a:r>
              <a:rPr lang="en-US" sz="1100">
                <a:solidFill>
                  <a:srgbClr val="222222"/>
                </a:solidFill>
                <a:highlight>
                  <a:srgbClr val="FFFFFF"/>
                </a:highlight>
              </a:rPr>
              <a:t>Also includes transfering of $$$ b/c that is just a credit + a debit</a:t>
            </a:r>
            <a:endParaRPr>
              <a:solidFill>
                <a:schemeClr val="dk1"/>
              </a:solidFill>
            </a:endParaRPr>
          </a:p>
          <a:p>
            <a:pPr indent="0" lvl="0" marL="0" rtl="0" algn="l">
              <a:spcBef>
                <a:spcPts val="0"/>
              </a:spcBef>
              <a:spcAft>
                <a:spcPts val="0"/>
              </a:spcAft>
              <a:buNone/>
            </a:pPr>
            <a:r>
              <a:t/>
            </a:r>
            <a:endParaRPr sz="1100">
              <a:solidFill>
                <a:srgbClr val="222222"/>
              </a:solidFill>
              <a:highlight>
                <a:schemeClr val="lt1"/>
              </a:highlight>
            </a:endParaRPr>
          </a:p>
          <a:p>
            <a:pPr indent="0" lvl="0" marL="0" rtl="0" algn="l">
              <a:spcBef>
                <a:spcPts val="0"/>
              </a:spcBef>
              <a:spcAft>
                <a:spcPts val="0"/>
              </a:spcAft>
              <a:buNone/>
            </a:pPr>
            <a:r>
              <a:rPr lang="en-US" sz="1100">
                <a:solidFill>
                  <a:srgbClr val="222222"/>
                </a:solidFill>
                <a:highlight>
                  <a:schemeClr val="lt1"/>
                </a:highlight>
              </a:rPr>
              <a:t>OR also for </a:t>
            </a:r>
            <a:r>
              <a:rPr lang="en-US">
                <a:solidFill>
                  <a:schemeClr val="dk1"/>
                </a:solidFill>
              </a:rPr>
              <a:t>Account::Credit::KOKO credit transfer</a:t>
            </a:r>
            <a:endParaRPr>
              <a:solidFill>
                <a:schemeClr val="dk1"/>
              </a:solidFill>
            </a:endParaRPr>
          </a:p>
          <a:p>
            <a:pPr indent="-317500" lvl="0" marL="457200" rtl="0" algn="l">
              <a:spcBef>
                <a:spcPts val="0"/>
              </a:spcBef>
              <a:spcAft>
                <a:spcPts val="0"/>
              </a:spcAft>
              <a:buClr>
                <a:schemeClr val="dk1"/>
              </a:buClr>
              <a:buSzPts val="1400"/>
              <a:buFont typeface="Calibri"/>
              <a:buChar char="●"/>
            </a:pPr>
            <a:r>
              <a:rPr lang="en-US">
                <a:solidFill>
                  <a:schemeClr val="dk1"/>
                </a:solidFill>
                <a:latin typeface="Calibri"/>
                <a:ea typeface="Calibri"/>
                <a:cs typeface="Calibri"/>
                <a:sym typeface="Calibri"/>
              </a:rPr>
              <a:t>e.g., </a:t>
            </a:r>
            <a:r>
              <a:rPr lang="en-US">
                <a:solidFill>
                  <a:schemeClr val="dk1"/>
                </a:solidFill>
                <a:latin typeface="Calibri"/>
                <a:ea typeface="Calibri"/>
                <a:cs typeface="Calibri"/>
                <a:sym typeface="Calibri"/>
              </a:rPr>
              <a:t>different phone number used to pay</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solidFill>
                <a:schemeClr val="dk1"/>
              </a:solidFill>
              <a:latin typeface="Calibri"/>
              <a:ea typeface="Calibri"/>
              <a:cs typeface="Calibri"/>
              <a:sym typeface="Calibri"/>
            </a:endParaRPr>
          </a:p>
          <a:p>
            <a:pPr indent="0" lvl="0" marL="0" rtl="0" algn="l">
              <a:spcBef>
                <a:spcPts val="0"/>
              </a:spcBef>
              <a:spcAft>
                <a:spcPts val="0"/>
              </a:spcAft>
              <a:buNone/>
            </a:pPr>
            <a:r>
              <a:rPr lang="en-US">
                <a:solidFill>
                  <a:schemeClr val="dk1"/>
                </a:solidFill>
                <a:latin typeface="Calibri"/>
                <a:ea typeface="Calibri"/>
                <a:cs typeface="Calibri"/>
                <a:sym typeface="Calibri"/>
              </a:rPr>
              <a:t>Most important is the internal comment on why you are performing the credit or debit</a:t>
            </a:r>
            <a:endParaRPr>
              <a:solidFill>
                <a:schemeClr val="dk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8"/>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Account::Credit::Refund request</a:t>
            </a:r>
            <a:endParaRPr sz="3000">
              <a:latin typeface="Nunito"/>
              <a:ea typeface="Nunito"/>
              <a:cs typeface="Nunito"/>
              <a:sym typeface="Nunito"/>
            </a:endParaRPr>
          </a:p>
        </p:txBody>
      </p:sp>
      <p:pic>
        <p:nvPicPr>
          <p:cNvPr id="399" name="Google Shape;399;p58"/>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400" name="Google Shape;400;p58"/>
          <p:cNvSpPr txBox="1"/>
          <p:nvPr/>
        </p:nvSpPr>
        <p:spPr>
          <a:xfrm>
            <a:off x="766950" y="1288200"/>
            <a:ext cx="3791100" cy="4926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Calibri"/>
              <a:buChar char="●"/>
            </a:pPr>
            <a:r>
              <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t/>
            </a:r>
            <a:endParaRPr>
              <a:latin typeface="Calibri"/>
              <a:ea typeface="Calibri"/>
              <a:cs typeface="Calibri"/>
              <a:sym typeface="Calibri"/>
            </a:endParaRPr>
          </a:p>
        </p:txBody>
      </p:sp>
      <p:sp>
        <p:nvSpPr>
          <p:cNvPr id="401" name="Google Shape;401;p58"/>
          <p:cNvSpPr txBox="1"/>
          <p:nvPr/>
        </p:nvSpPr>
        <p:spPr>
          <a:xfrm>
            <a:off x="2543200" y="212685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Account::Credit::transaction not reflecting on KOKO account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59"/>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KIT Transfers: Inquiry::Existing customer::Transfer of kit ownership</a:t>
            </a:r>
            <a:endParaRPr sz="3000">
              <a:latin typeface="Nunito"/>
              <a:ea typeface="Nunito"/>
              <a:cs typeface="Nunito"/>
              <a:sym typeface="Nunito"/>
            </a:endParaRPr>
          </a:p>
        </p:txBody>
      </p:sp>
      <p:pic>
        <p:nvPicPr>
          <p:cNvPr id="407" name="Google Shape;407;p59"/>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408" name="Google Shape;408;p59"/>
          <p:cNvSpPr txBox="1"/>
          <p:nvPr/>
        </p:nvSpPr>
        <p:spPr>
          <a:xfrm>
            <a:off x="766950" y="1288200"/>
            <a:ext cx="3791100" cy="492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100">
                <a:solidFill>
                  <a:schemeClr val="dk1"/>
                </a:solidFill>
                <a:latin typeface="Calibri"/>
                <a:ea typeface="Calibri"/>
                <a:cs typeface="Calibri"/>
                <a:sym typeface="Calibri"/>
              </a:rPr>
              <a:t>Kit Transfer</a:t>
            </a:r>
            <a:endParaRPr b="1" sz="1100">
              <a:solidFill>
                <a:schemeClr val="dk1"/>
              </a:solidFill>
              <a:latin typeface="Calibri"/>
              <a:ea typeface="Calibri"/>
              <a:cs typeface="Calibri"/>
              <a:sym typeface="Calibri"/>
            </a:endParaRPr>
          </a:p>
          <a:p>
            <a:pPr indent="0" lvl="0" marL="0" rtl="0" algn="l">
              <a:lnSpc>
                <a:spcPct val="109090"/>
              </a:lnSpc>
              <a:spcBef>
                <a:spcPts val="0"/>
              </a:spcBef>
              <a:spcAft>
                <a:spcPts val="0"/>
              </a:spcAft>
              <a:buClr>
                <a:schemeClr val="dk1"/>
              </a:buClr>
              <a:buSzPts val="1100"/>
              <a:buFont typeface="Arial"/>
              <a:buNone/>
            </a:pPr>
            <a:r>
              <a:rPr lang="en-US" sz="1000">
                <a:solidFill>
                  <a:srgbClr val="263238"/>
                </a:solidFill>
                <a:latin typeface="Roboto"/>
                <a:ea typeface="Roboto"/>
                <a:cs typeface="Roboto"/>
                <a:sym typeface="Roboto"/>
              </a:rPr>
              <a:t>3 different scenarios</a:t>
            </a:r>
            <a:endParaRPr sz="1000">
              <a:solidFill>
                <a:srgbClr val="263238"/>
              </a:solidFill>
              <a:latin typeface="Roboto"/>
              <a:ea typeface="Roboto"/>
              <a:cs typeface="Roboto"/>
              <a:sym typeface="Roboto"/>
            </a:endParaRPr>
          </a:p>
          <a:p>
            <a:pPr indent="0" lvl="0" marL="0" rtl="0" algn="l">
              <a:lnSpc>
                <a:spcPct val="109090"/>
              </a:lnSpc>
              <a:spcBef>
                <a:spcPts val="400"/>
              </a:spcBef>
              <a:spcAft>
                <a:spcPts val="0"/>
              </a:spcAft>
              <a:buClr>
                <a:schemeClr val="dk1"/>
              </a:buClr>
              <a:buSzPts val="1100"/>
              <a:buFont typeface="Arial"/>
              <a:buNone/>
            </a:pPr>
            <a:r>
              <a:rPr lang="en-US" sz="1000">
                <a:solidFill>
                  <a:srgbClr val="263238"/>
                </a:solidFill>
                <a:latin typeface="Roboto"/>
                <a:ea typeface="Roboto"/>
                <a:cs typeface="Roboto"/>
                <a:sym typeface="Roboto"/>
              </a:rPr>
              <a:t>1. Pre order placement</a:t>
            </a:r>
            <a:endParaRPr sz="1000">
              <a:solidFill>
                <a:srgbClr val="263238"/>
              </a:solidFill>
              <a:latin typeface="Roboto"/>
              <a:ea typeface="Roboto"/>
              <a:cs typeface="Roboto"/>
              <a:sym typeface="Roboto"/>
            </a:endParaRPr>
          </a:p>
          <a:p>
            <a:pPr indent="0" lvl="0" marL="0" rtl="0" algn="l">
              <a:lnSpc>
                <a:spcPct val="109090"/>
              </a:lnSpc>
              <a:spcBef>
                <a:spcPts val="400"/>
              </a:spcBef>
              <a:spcAft>
                <a:spcPts val="0"/>
              </a:spcAft>
              <a:buClr>
                <a:schemeClr val="dk1"/>
              </a:buClr>
              <a:buSzPts val="1100"/>
              <a:buFont typeface="Arial"/>
              <a:buNone/>
            </a:pPr>
            <a:r>
              <a:rPr lang="en-US" sz="1000">
                <a:solidFill>
                  <a:srgbClr val="263238"/>
                </a:solidFill>
                <a:latin typeface="Roboto"/>
                <a:ea typeface="Roboto"/>
                <a:cs typeface="Roboto"/>
                <a:sym typeface="Roboto"/>
              </a:rPr>
              <a:t>2. Pre order fulfilment </a:t>
            </a:r>
            <a:endParaRPr sz="1000">
              <a:solidFill>
                <a:srgbClr val="263238"/>
              </a:solidFill>
              <a:latin typeface="Roboto"/>
              <a:ea typeface="Roboto"/>
              <a:cs typeface="Roboto"/>
              <a:sym typeface="Roboto"/>
            </a:endParaRPr>
          </a:p>
          <a:p>
            <a:pPr indent="0" lvl="0" marL="0" rtl="0" algn="l">
              <a:lnSpc>
                <a:spcPct val="109090"/>
              </a:lnSpc>
              <a:spcBef>
                <a:spcPts val="400"/>
              </a:spcBef>
              <a:spcAft>
                <a:spcPts val="0"/>
              </a:spcAft>
              <a:buClr>
                <a:schemeClr val="dk1"/>
              </a:buClr>
              <a:buSzPts val="1100"/>
              <a:buFont typeface="Arial"/>
              <a:buNone/>
            </a:pPr>
            <a:r>
              <a:rPr lang="en-US" sz="1000">
                <a:solidFill>
                  <a:srgbClr val="263238"/>
                </a:solidFill>
                <a:latin typeface="Roboto"/>
                <a:ea typeface="Roboto"/>
                <a:cs typeface="Roboto"/>
                <a:sym typeface="Roboto"/>
              </a:rPr>
              <a:t>3. post order fulfillment</a:t>
            </a:r>
            <a:endParaRPr sz="1000">
              <a:solidFill>
                <a:srgbClr val="263238"/>
              </a:solidFill>
              <a:latin typeface="Roboto"/>
              <a:ea typeface="Roboto"/>
              <a:cs typeface="Roboto"/>
              <a:sym typeface="Roboto"/>
            </a:endParaRPr>
          </a:p>
          <a:p>
            <a:pPr indent="0" lvl="0" marL="0" rtl="0" algn="l">
              <a:lnSpc>
                <a:spcPct val="109090"/>
              </a:lnSpc>
              <a:spcBef>
                <a:spcPts val="400"/>
              </a:spcBef>
              <a:spcAft>
                <a:spcPts val="0"/>
              </a:spcAft>
              <a:buClr>
                <a:schemeClr val="dk1"/>
              </a:buClr>
              <a:buSzPts val="1100"/>
              <a:buFont typeface="Arial"/>
              <a:buNone/>
            </a:pPr>
            <a:r>
              <a:rPr lang="en-US" sz="1000">
                <a:solidFill>
                  <a:srgbClr val="263238"/>
                </a:solidFill>
                <a:latin typeface="Roboto"/>
                <a:ea typeface="Roboto"/>
                <a:cs typeface="Roboto"/>
                <a:sym typeface="Roboto"/>
              </a:rPr>
              <a:t> </a:t>
            </a:r>
            <a:endParaRPr sz="1000">
              <a:solidFill>
                <a:srgbClr val="263238"/>
              </a:solidFill>
              <a:latin typeface="Roboto"/>
              <a:ea typeface="Roboto"/>
              <a:cs typeface="Roboto"/>
              <a:sym typeface="Roboto"/>
            </a:endParaRPr>
          </a:p>
          <a:p>
            <a:pPr indent="0" lvl="0" marL="0" rtl="0" algn="l">
              <a:lnSpc>
                <a:spcPct val="109090"/>
              </a:lnSpc>
              <a:spcBef>
                <a:spcPts val="400"/>
              </a:spcBef>
              <a:spcAft>
                <a:spcPts val="0"/>
              </a:spcAft>
              <a:buNone/>
            </a:pPr>
            <a:r>
              <a:rPr lang="en-US" sz="1000">
                <a:solidFill>
                  <a:srgbClr val="263238"/>
                </a:solidFill>
                <a:latin typeface="Roboto"/>
                <a:ea typeface="Roboto"/>
                <a:cs typeface="Roboto"/>
                <a:sym typeface="Roboto"/>
              </a:rPr>
              <a:t> 1, 2: If a customer has not fulfilled, we could change the name / number on the account if customer A has no desire to be a customer or buy for themselves</a:t>
            </a:r>
            <a:endParaRPr sz="1000">
              <a:solidFill>
                <a:srgbClr val="263238"/>
              </a:solidFill>
              <a:latin typeface="Roboto"/>
              <a:ea typeface="Roboto"/>
              <a:cs typeface="Roboto"/>
              <a:sym typeface="Roboto"/>
            </a:endParaRPr>
          </a:p>
          <a:p>
            <a:pPr indent="0" lvl="0" marL="0" rtl="0" algn="l">
              <a:lnSpc>
                <a:spcPct val="109090"/>
              </a:lnSpc>
              <a:spcBef>
                <a:spcPts val="400"/>
              </a:spcBef>
              <a:spcAft>
                <a:spcPts val="0"/>
              </a:spcAft>
              <a:buClr>
                <a:schemeClr val="dk1"/>
              </a:buClr>
              <a:buSzPts val="1100"/>
              <a:buFont typeface="Arial"/>
              <a:buNone/>
            </a:pPr>
            <a:r>
              <a:t/>
            </a:r>
            <a:endParaRPr sz="1000">
              <a:solidFill>
                <a:srgbClr val="263238"/>
              </a:solidFill>
              <a:latin typeface="Roboto"/>
              <a:ea typeface="Roboto"/>
              <a:cs typeface="Roboto"/>
              <a:sym typeface="Roboto"/>
            </a:endParaRPr>
          </a:p>
          <a:p>
            <a:pPr indent="0" lvl="0" marL="0" rtl="0" algn="l">
              <a:lnSpc>
                <a:spcPct val="109090"/>
              </a:lnSpc>
              <a:spcBef>
                <a:spcPts val="400"/>
              </a:spcBef>
              <a:spcAft>
                <a:spcPts val="0"/>
              </a:spcAft>
              <a:buClr>
                <a:schemeClr val="dk1"/>
              </a:buClr>
              <a:buSzPts val="1100"/>
              <a:buFont typeface="Arial"/>
              <a:buNone/>
            </a:pPr>
            <a:r>
              <a:rPr lang="en-US" sz="1000">
                <a:solidFill>
                  <a:srgbClr val="263238"/>
                </a:solidFill>
                <a:latin typeface="Roboto"/>
                <a:ea typeface="Roboto"/>
                <a:cs typeface="Roboto"/>
                <a:sym typeface="Roboto"/>
              </a:rPr>
              <a:t>Otherwise (if they are a stove owner already or have a balance), transfer canister to customer B. If not used, credit fuel bonus / transfer fuel bonus</a:t>
            </a:r>
            <a:endParaRPr sz="1000">
              <a:solidFill>
                <a:srgbClr val="263238"/>
              </a:solidFill>
              <a:latin typeface="Roboto"/>
              <a:ea typeface="Roboto"/>
              <a:cs typeface="Roboto"/>
              <a:sym typeface="Roboto"/>
            </a:endParaRPr>
          </a:p>
          <a:p>
            <a:pPr indent="0" lvl="0" marL="0" rtl="0" algn="l">
              <a:spcBef>
                <a:spcPts val="400"/>
              </a:spcBef>
              <a:spcAft>
                <a:spcPts val="0"/>
              </a:spcAft>
              <a:buNone/>
            </a:pPr>
            <a:r>
              <a:t/>
            </a:r>
            <a:endParaRPr>
              <a:latin typeface="Calibri"/>
              <a:ea typeface="Calibri"/>
              <a:cs typeface="Calibri"/>
              <a:sym typeface="Calibri"/>
            </a:endParaRPr>
          </a:p>
          <a:p>
            <a:pPr indent="0" lvl="0" marL="0" rtl="0" algn="l">
              <a:lnSpc>
                <a:spcPct val="115000"/>
              </a:lnSpc>
              <a:spcBef>
                <a:spcPts val="0"/>
              </a:spcBef>
              <a:spcAft>
                <a:spcPts val="0"/>
              </a:spcAft>
              <a:buNone/>
            </a:pPr>
            <a:r>
              <a:t/>
            </a:r>
            <a:endParaRPr sz="1000"/>
          </a:p>
          <a:p>
            <a:pPr indent="0" lvl="0" marL="0" rtl="0" algn="l">
              <a:lnSpc>
                <a:spcPct val="115000"/>
              </a:lnSpc>
              <a:spcBef>
                <a:spcPts val="0"/>
              </a:spcBef>
              <a:spcAft>
                <a:spcPts val="0"/>
              </a:spcAft>
              <a:buNone/>
            </a:pPr>
            <a:r>
              <a:rPr lang="en-US" sz="1000"/>
              <a:t>Transfer canister to the respective new number. Credit fuel to new number if no fuel bonus received / transfer fuel bonus if not used</a:t>
            </a:r>
            <a:endParaRPr sz="1000"/>
          </a:p>
          <a:p>
            <a:pPr indent="0" lvl="0" marL="0" rtl="0" algn="l">
              <a:spcBef>
                <a:spcPts val="0"/>
              </a:spcBef>
              <a:spcAft>
                <a:spcPts val="0"/>
              </a:spcAft>
              <a:buNone/>
            </a:pPr>
            <a:r>
              <a:t/>
            </a:r>
            <a:endParaRPr>
              <a:latin typeface="Calibri"/>
              <a:ea typeface="Calibri"/>
              <a:cs typeface="Calibri"/>
              <a:sym typeface="Calibri"/>
            </a:endParaRPr>
          </a:p>
        </p:txBody>
      </p:sp>
      <p:sp>
        <p:nvSpPr>
          <p:cNvPr id="409" name="Google Shape;409;p59"/>
          <p:cNvSpPr txBox="1"/>
          <p:nvPr/>
        </p:nvSpPr>
        <p:spPr>
          <a:xfrm>
            <a:off x="6672650" y="2409550"/>
            <a:ext cx="3000000" cy="3000000"/>
          </a:xfrm>
          <a:prstGeom prst="rect">
            <a:avLst/>
          </a:prstGeom>
          <a:noFill/>
          <a:ln>
            <a:noFill/>
          </a:ln>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Unassign canister and reAssign canister to the new customer,</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Call the customer and notify them to use their new Cooker kit.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60"/>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Customer A wants to buy Cooker for Customer B</a:t>
            </a:r>
            <a:endParaRPr sz="3000">
              <a:latin typeface="Nunito"/>
              <a:ea typeface="Nunito"/>
              <a:cs typeface="Nunito"/>
              <a:sym typeface="Nunito"/>
            </a:endParaRPr>
          </a:p>
        </p:txBody>
      </p:sp>
      <p:pic>
        <p:nvPicPr>
          <p:cNvPr id="415" name="Google Shape;415;p60"/>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416" name="Google Shape;416;p60"/>
          <p:cNvSpPr txBox="1"/>
          <p:nvPr/>
        </p:nvSpPr>
        <p:spPr>
          <a:xfrm>
            <a:off x="1226175" y="2110150"/>
            <a:ext cx="50049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1100">
                <a:solidFill>
                  <a:schemeClr val="dk1"/>
                </a:solidFill>
                <a:highlight>
                  <a:srgbClr val="FFFF00"/>
                </a:highlight>
              </a:rPr>
              <a:t>Customer A wants to buy/gift a cooker for Customer B</a:t>
            </a:r>
            <a:endParaRPr b="1" sz="1100">
              <a:solidFill>
                <a:schemeClr val="dk1"/>
              </a:solidFill>
              <a:highlight>
                <a:srgbClr val="FFFF00"/>
              </a:highlight>
            </a:endParaRPr>
          </a:p>
          <a:p>
            <a:pPr indent="0" lvl="0" marL="0" rtl="0" algn="l">
              <a:lnSpc>
                <a:spcPct val="115000"/>
              </a:lnSpc>
              <a:spcBef>
                <a:spcPts val="0"/>
              </a:spcBef>
              <a:spcAft>
                <a:spcPts val="0"/>
              </a:spcAft>
              <a:buNone/>
            </a:pPr>
            <a:r>
              <a:t/>
            </a:r>
            <a:endParaRPr sz="1100">
              <a:solidFill>
                <a:srgbClr val="222222"/>
              </a:solidFill>
            </a:endParaRPr>
          </a:p>
          <a:p>
            <a:pPr indent="-298450" lvl="0" marL="457200" rtl="0" algn="l">
              <a:lnSpc>
                <a:spcPct val="115000"/>
              </a:lnSpc>
              <a:spcBef>
                <a:spcPts val="0"/>
              </a:spcBef>
              <a:spcAft>
                <a:spcPts val="0"/>
              </a:spcAft>
              <a:buClr>
                <a:srgbClr val="222222"/>
              </a:buClr>
              <a:buSzPts val="1100"/>
              <a:buAutoNum type="arabicPeriod"/>
            </a:pPr>
            <a:r>
              <a:rPr lang="en-US" sz="1100">
                <a:solidFill>
                  <a:srgbClr val="222222"/>
                </a:solidFill>
              </a:rPr>
              <a:t>Customer B creates an account with their phone number. Use customer A’s referral code (OR CS creates account)</a:t>
            </a:r>
            <a:endParaRPr sz="1100">
              <a:solidFill>
                <a:srgbClr val="222222"/>
              </a:solidFill>
            </a:endParaRPr>
          </a:p>
          <a:p>
            <a:pPr indent="-298450" lvl="0" marL="457200" rtl="0" algn="l">
              <a:lnSpc>
                <a:spcPct val="115000"/>
              </a:lnSpc>
              <a:spcBef>
                <a:spcPts val="0"/>
              </a:spcBef>
              <a:spcAft>
                <a:spcPts val="0"/>
              </a:spcAft>
              <a:buClr>
                <a:srgbClr val="222222"/>
              </a:buClr>
              <a:buSzPts val="1100"/>
              <a:buAutoNum type="arabicPeriod"/>
            </a:pPr>
            <a:r>
              <a:rPr lang="en-US" sz="1100">
                <a:solidFill>
                  <a:srgbClr val="222222"/>
                </a:solidFill>
              </a:rPr>
              <a:t>Customer B places an order</a:t>
            </a:r>
            <a:endParaRPr sz="1100">
              <a:solidFill>
                <a:srgbClr val="222222"/>
              </a:solidFill>
            </a:endParaRPr>
          </a:p>
          <a:p>
            <a:pPr indent="-298450" lvl="0" marL="457200" rtl="0" algn="l">
              <a:lnSpc>
                <a:spcPct val="115000"/>
              </a:lnSpc>
              <a:spcBef>
                <a:spcPts val="0"/>
              </a:spcBef>
              <a:spcAft>
                <a:spcPts val="0"/>
              </a:spcAft>
              <a:buClr>
                <a:srgbClr val="222222"/>
              </a:buClr>
              <a:buSzPts val="1100"/>
              <a:buAutoNum type="arabicPeriod"/>
            </a:pPr>
            <a:r>
              <a:rPr lang="en-US" sz="1100">
                <a:solidFill>
                  <a:srgbClr val="222222"/>
                </a:solidFill>
              </a:rPr>
              <a:t>Customer A tops-up their account with 6999</a:t>
            </a:r>
            <a:endParaRPr sz="1100">
              <a:solidFill>
                <a:srgbClr val="222222"/>
              </a:solidFill>
            </a:endParaRPr>
          </a:p>
          <a:p>
            <a:pPr indent="-298450" lvl="0" marL="457200" rtl="0" algn="l">
              <a:lnSpc>
                <a:spcPct val="115000"/>
              </a:lnSpc>
              <a:spcBef>
                <a:spcPts val="0"/>
              </a:spcBef>
              <a:spcAft>
                <a:spcPts val="0"/>
              </a:spcAft>
              <a:buClr>
                <a:srgbClr val="222222"/>
              </a:buClr>
              <a:buSzPts val="1100"/>
              <a:buAutoNum type="arabicPeriod"/>
            </a:pPr>
            <a:r>
              <a:rPr lang="en-US" sz="1100">
                <a:solidFill>
                  <a:srgbClr val="222222"/>
                </a:solidFill>
              </a:rPr>
              <a:t>CS transfers the money from Customer A to Customer B’s account</a:t>
            </a:r>
            <a:endParaRPr sz="1100">
              <a:solidFill>
                <a:srgbClr val="222222"/>
              </a:solidFill>
            </a:endParaRPr>
          </a:p>
          <a:p>
            <a:pPr indent="-298450" lvl="0" marL="457200" rtl="0" algn="l">
              <a:lnSpc>
                <a:spcPct val="115000"/>
              </a:lnSpc>
              <a:spcBef>
                <a:spcPts val="0"/>
              </a:spcBef>
              <a:spcAft>
                <a:spcPts val="0"/>
              </a:spcAft>
              <a:buClr>
                <a:srgbClr val="222222"/>
              </a:buClr>
              <a:buSzPts val="1100"/>
              <a:buAutoNum type="arabicPeriod"/>
            </a:pPr>
            <a:r>
              <a:rPr lang="en-US" sz="1100">
                <a:solidFill>
                  <a:srgbClr val="222222"/>
                </a:solidFill>
              </a:rPr>
              <a:t>Notify Customer A that Customer B can now collect their cooker</a:t>
            </a:r>
            <a:endParaRPr sz="1100">
              <a:solidFill>
                <a:srgbClr val="22222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61"/>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REset PIN</a:t>
            </a:r>
            <a:endParaRPr sz="3000">
              <a:latin typeface="Nunito"/>
              <a:ea typeface="Nunito"/>
              <a:cs typeface="Nunito"/>
              <a:sym typeface="Nunito"/>
            </a:endParaRPr>
          </a:p>
        </p:txBody>
      </p:sp>
      <p:pic>
        <p:nvPicPr>
          <p:cNvPr id="422" name="Google Shape;422;p61"/>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423" name="Google Shape;423;p61"/>
          <p:cNvSpPr txBox="1"/>
          <p:nvPr/>
        </p:nvSpPr>
        <p:spPr>
          <a:xfrm>
            <a:off x="1083600" y="1268950"/>
            <a:ext cx="6758400" cy="3000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US" sz="1200">
                <a:solidFill>
                  <a:schemeClr val="dk1"/>
                </a:solidFill>
                <a:latin typeface="Proxima Nova"/>
                <a:ea typeface="Proxima Nova"/>
                <a:cs typeface="Proxima Nova"/>
                <a:sym typeface="Proxima Nova"/>
              </a:rPr>
              <a:t>Account activation.</a:t>
            </a:r>
            <a:br>
              <a:rPr lang="en-US" sz="1200">
                <a:solidFill>
                  <a:schemeClr val="dk1"/>
                </a:solidFill>
                <a:latin typeface="Proxima Nova"/>
                <a:ea typeface="Proxima Nova"/>
                <a:cs typeface="Proxima Nova"/>
                <a:sym typeface="Proxima Nova"/>
              </a:rPr>
            </a:br>
            <a:br>
              <a:rPr lang="en-US" sz="1200">
                <a:solidFill>
                  <a:schemeClr val="dk1"/>
                </a:solidFill>
                <a:latin typeface="Proxima Nova"/>
                <a:ea typeface="Proxima Nova"/>
                <a:cs typeface="Proxima Nova"/>
                <a:sym typeface="Proxima Nova"/>
              </a:rPr>
            </a:br>
            <a:r>
              <a:rPr lang="en-US" sz="1200">
                <a:solidFill>
                  <a:schemeClr val="dk1"/>
                </a:solidFill>
                <a:latin typeface="Proxima Nova"/>
                <a:ea typeface="Proxima Nova"/>
                <a:cs typeface="Proxima Nova"/>
                <a:sym typeface="Proxima Nova"/>
              </a:rPr>
              <a:t>Customers will reach out to KOKO Networks when they block their PIN or they do not remember their PIN number thus need for PIN reset. As the Customer Service Agent, it is their responsibility to ensure the PIN is private for the customer alone. Below are the steps to guide the customer and the steps to take under Customer Experience:</a:t>
            </a:r>
            <a:br>
              <a:rPr lang="en-US" sz="1200">
                <a:solidFill>
                  <a:schemeClr val="dk1"/>
                </a:solidFill>
                <a:latin typeface="Proxima Nova"/>
                <a:ea typeface="Proxima Nova"/>
                <a:cs typeface="Proxima Nova"/>
                <a:sym typeface="Proxima Nova"/>
              </a:rPr>
            </a:br>
            <a:endParaRPr sz="1200">
              <a:solidFill>
                <a:schemeClr val="dk1"/>
              </a:solidFill>
              <a:latin typeface="Proxima Nova"/>
              <a:ea typeface="Proxima Nova"/>
              <a:cs typeface="Proxima Nova"/>
              <a:sym typeface="Proxima Nova"/>
            </a:endParaRPr>
          </a:p>
          <a:p>
            <a:pPr indent="-304800" lvl="0" marL="457200" rtl="0" algn="l">
              <a:lnSpc>
                <a:spcPct val="150000"/>
              </a:lnSpc>
              <a:spcBef>
                <a:spcPts val="80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Log into the customer’s account,</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Call the customer to confirm their security question answer, </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Once the customer has confirmed the correct details,</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Go to details, then click on the security question,</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Then go to actions and enter 4 easy to remember random digits,</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Go to details again and move to active, then select true,</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Call the customer and notify them to check their SMS to ensure they received the new temporary PIN.</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Once the customer is fully satisfied close the  ticket and capture the accurate tags and topics, incase it is a ticket.</a:t>
            </a:r>
            <a:br>
              <a:rPr lang="en-US" sz="1200">
                <a:solidFill>
                  <a:schemeClr val="dk1"/>
                </a:solidFill>
                <a:latin typeface="Proxima Nova"/>
                <a:ea typeface="Proxima Nova"/>
                <a:cs typeface="Proxima Nova"/>
                <a:sym typeface="Proxima Nova"/>
              </a:rPr>
            </a:br>
            <a:endParaRPr sz="1200">
              <a:solidFill>
                <a:schemeClr val="dk1"/>
              </a:solidFill>
              <a:latin typeface="Proxima Nova"/>
              <a:ea typeface="Proxima Nova"/>
              <a:cs typeface="Proxima Nova"/>
              <a:sym typeface="Proxima Nov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62"/>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Phone Number Reassignment</a:t>
            </a:r>
            <a:endParaRPr sz="3000">
              <a:latin typeface="Nunito"/>
              <a:ea typeface="Nunito"/>
              <a:cs typeface="Nunito"/>
              <a:sym typeface="Nunito"/>
            </a:endParaRPr>
          </a:p>
        </p:txBody>
      </p:sp>
      <p:pic>
        <p:nvPicPr>
          <p:cNvPr id="429" name="Google Shape;429;p62"/>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430" name="Google Shape;430;p62"/>
          <p:cNvSpPr txBox="1"/>
          <p:nvPr/>
        </p:nvSpPr>
        <p:spPr>
          <a:xfrm>
            <a:off x="1083600" y="1268950"/>
            <a:ext cx="4634100" cy="3000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US" sz="1200">
                <a:solidFill>
                  <a:schemeClr val="dk1"/>
                </a:solidFill>
                <a:latin typeface="Proxima Nova"/>
                <a:ea typeface="Proxima Nova"/>
                <a:cs typeface="Proxima Nova"/>
                <a:sym typeface="Proxima Nova"/>
              </a:rPr>
              <a:t>Customers will reach out to us once they change their phone number and they are unable to access their account. </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80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To change the customer’s phone number,</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Enter the customer’s phone number under customers in the admin,</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Click on details, </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Click the customer’s phone number, you will see an edit icon,</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Change the customer’s phone number and click the “tick” icon,</a:t>
            </a:r>
            <a:endParaRPr sz="1200">
              <a:solidFill>
                <a:schemeClr val="dk1"/>
              </a:solidFill>
              <a:latin typeface="Proxima Nova"/>
              <a:ea typeface="Proxima Nova"/>
              <a:cs typeface="Proxima Nova"/>
              <a:sym typeface="Proxima Nova"/>
            </a:endParaRPr>
          </a:p>
          <a:p>
            <a:pPr indent="-304800" lvl="0" marL="457200" rtl="0" algn="l">
              <a:lnSpc>
                <a:spcPct val="150000"/>
              </a:lnSpc>
              <a:spcBef>
                <a:spcPts val="0"/>
              </a:spcBef>
              <a:spcAft>
                <a:spcPts val="0"/>
              </a:spcAft>
              <a:buClr>
                <a:schemeClr val="dk1"/>
              </a:buClr>
              <a:buSzPts val="1200"/>
              <a:buFont typeface="Proxima Nova"/>
              <a:buChar char="➔"/>
            </a:pPr>
            <a:r>
              <a:rPr lang="en-US" sz="1200">
                <a:solidFill>
                  <a:schemeClr val="dk1"/>
                </a:solidFill>
                <a:latin typeface="Proxima Nova"/>
                <a:ea typeface="Proxima Nova"/>
                <a:cs typeface="Proxima Nova"/>
                <a:sym typeface="Proxima Nova"/>
              </a:rPr>
              <a:t>The phone number is changed, call the customer to notify them of the changes.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63"/>
          <p:cNvSpPr txBox="1"/>
          <p:nvPr>
            <p:ph type="ctrTitle"/>
          </p:nvPr>
        </p:nvSpPr>
        <p:spPr>
          <a:xfrm>
            <a:off x="0" y="293275"/>
            <a:ext cx="11459400" cy="5205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Canister Assignment &amp; Reassignment</a:t>
            </a:r>
            <a:endParaRPr sz="3000">
              <a:latin typeface="Nunito"/>
              <a:ea typeface="Nunito"/>
              <a:cs typeface="Nunito"/>
              <a:sym typeface="Nunito"/>
            </a:endParaRPr>
          </a:p>
        </p:txBody>
      </p:sp>
      <p:pic>
        <p:nvPicPr>
          <p:cNvPr id="436" name="Google Shape;436;p63"/>
          <p:cNvPicPr preferRelativeResize="0"/>
          <p:nvPr/>
        </p:nvPicPr>
        <p:blipFill>
          <a:blip r:embed="rId3">
            <a:alphaModFix/>
          </a:blip>
          <a:stretch>
            <a:fillRect/>
          </a:stretch>
        </p:blipFill>
        <p:spPr>
          <a:xfrm>
            <a:off x="11331922" y="0"/>
            <a:ext cx="860079" cy="898474"/>
          </a:xfrm>
          <a:prstGeom prst="rect">
            <a:avLst/>
          </a:prstGeom>
          <a:noFill/>
          <a:ln>
            <a:noFill/>
          </a:ln>
        </p:spPr>
      </p:pic>
      <p:graphicFrame>
        <p:nvGraphicFramePr>
          <p:cNvPr id="437" name="Google Shape;437;p63"/>
          <p:cNvGraphicFramePr/>
          <p:nvPr/>
        </p:nvGraphicFramePr>
        <p:xfrm>
          <a:off x="711125" y="1116975"/>
          <a:ext cx="3000000" cy="3000000"/>
        </p:xfrm>
        <a:graphic>
          <a:graphicData uri="http://schemas.openxmlformats.org/drawingml/2006/table">
            <a:tbl>
              <a:tblPr>
                <a:noFill/>
                <a:tableStyleId>{698BD2F2-E0D8-4466-8F9C-AD1E57BF352B}</a:tableStyleId>
              </a:tblPr>
              <a:tblGrid>
                <a:gridCol w="3604175"/>
                <a:gridCol w="7258075"/>
              </a:tblGrid>
              <a:tr h="381000">
                <a:tc>
                  <a:txBody>
                    <a:bodyPr/>
                    <a:lstStyle/>
                    <a:p>
                      <a:pPr indent="0" lvl="0" marL="0" rtl="0" algn="l">
                        <a:spcBef>
                          <a:spcPts val="0"/>
                        </a:spcBef>
                        <a:spcAft>
                          <a:spcPts val="0"/>
                        </a:spcAft>
                        <a:buNone/>
                      </a:pPr>
                      <a:r>
                        <a:rPr lang="en-US"/>
                        <a:t>Need a canister serial ID</a:t>
                      </a:r>
                      <a:endParaRPr/>
                    </a:p>
                  </a:txBody>
                  <a:tcPr marT="91425" marB="91425" marR="91425" marL="91425"/>
                </a:tc>
                <a:tc>
                  <a:txBody>
                    <a:bodyPr/>
                    <a:lstStyle/>
                    <a:p>
                      <a:pPr indent="0" lvl="0" marL="0" rtl="0" algn="l">
                        <a:spcBef>
                          <a:spcPts val="0"/>
                        </a:spcBef>
                        <a:spcAft>
                          <a:spcPts val="0"/>
                        </a:spcAft>
                        <a:buNone/>
                      </a:pPr>
                      <a:r>
                        <a:rPr lang="en-US"/>
                        <a:t>(skip to step 4 if canister has not been assigned to a customer)</a:t>
                      </a:r>
                      <a:endParaRPr/>
                    </a:p>
                  </a:txBody>
                  <a:tcPr marT="91425" marB="91425" marR="91425" marL="91425"/>
                </a:tc>
              </a:tr>
              <a:tr h="381000">
                <a:tc>
                  <a:txBody>
                    <a:bodyPr/>
                    <a:lstStyle/>
                    <a:p>
                      <a:pPr indent="0" lvl="0" marL="0" rtl="0" algn="l">
                        <a:spcBef>
                          <a:spcPts val="0"/>
                        </a:spcBef>
                        <a:spcAft>
                          <a:spcPts val="0"/>
                        </a:spcAft>
                        <a:buNone/>
                      </a:pPr>
                      <a:r>
                        <a:rPr lang="en-US"/>
                        <a:t>1. </a:t>
                      </a:r>
                      <a:r>
                        <a:rPr lang="en-US"/>
                        <a:t>On KOKOcore click on ‘Canisters” -&gt; ‘Items”. Enter canister serial ID. Click “Search”. Note the name of the customer who currently owns the canister. If there is currently no owner, proceed to step 4</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US"/>
                        <a:t>2. Go to “Customers” -&gt; “Customers”. Enter customer name you noted in the previous step. Pull up that </a:t>
                      </a:r>
                      <a:r>
                        <a:rPr lang="en-US"/>
                        <a:t>customer's</a:t>
                      </a:r>
                      <a:r>
                        <a:rPr lang="en-US"/>
                        <a:t> account. You should see the same canister ID. </a:t>
                      </a:r>
                      <a:endParaRPr/>
                    </a:p>
                    <a:p>
                      <a:pPr indent="0" lvl="0" marL="0" rtl="0" algn="l">
                        <a:spcBef>
                          <a:spcPts val="0"/>
                        </a:spcBef>
                        <a:spcAft>
                          <a:spcPts val="0"/>
                        </a:spcAft>
                        <a:buNone/>
                      </a:pPr>
                      <a:r>
                        <a:rPr lang="en-US"/>
                        <a:t>3. Click </a:t>
                      </a:r>
                      <a:r>
                        <a:rPr lang="en-US">
                          <a:solidFill>
                            <a:schemeClr val="dk1"/>
                          </a:solidFill>
                        </a:rPr>
                        <a:t>on the ‘X’ next to the ID. In the first dropdown select why you are removing the canister and add comment. Click “unassign”. Click OK</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96200">
                <a:tc>
                  <a:txBody>
                    <a:bodyPr/>
                    <a:lstStyle/>
                    <a:p>
                      <a:pPr indent="0" lvl="0" marL="0" rtl="0" algn="l">
                        <a:spcBef>
                          <a:spcPts val="0"/>
                        </a:spcBef>
                        <a:spcAft>
                          <a:spcPts val="0"/>
                        </a:spcAft>
                        <a:buNone/>
                      </a:pPr>
                      <a:r>
                        <a:rPr lang="en-US"/>
                        <a:t>4</a:t>
                      </a:r>
                      <a:r>
                        <a:rPr lang="en-US"/>
                        <a:t>. Now g</a:t>
                      </a:r>
                      <a:r>
                        <a:rPr lang="en-US"/>
                        <a:t>o to customer you want to assign the canister to (click “Customers” on the left). </a:t>
                      </a:r>
                      <a:endParaRPr/>
                    </a:p>
                    <a:p>
                      <a:pPr indent="0" lvl="0" marL="0" rtl="0" algn="l">
                        <a:spcBef>
                          <a:spcPts val="0"/>
                        </a:spcBef>
                        <a:spcAft>
                          <a:spcPts val="0"/>
                        </a:spcAft>
                        <a:buNone/>
                      </a:pPr>
                      <a:r>
                        <a:rPr lang="en-US"/>
                        <a:t>Once on the customer’s account page, click “assign canister” from the actions menu. Paste the canister ID and click “assign”. Click OK. Customer now has canister assigned to their account.</a:t>
                      </a:r>
                      <a:endParaRPr/>
                    </a:p>
                  </a:txBody>
                  <a:tcPr marT="91425" marB="91425" marR="91425" marL="91425"/>
                </a:tc>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txBody>
                  <a:tcPr marT="91425" marB="91425" marR="91425" marL="91425"/>
                </a:tc>
              </a:tr>
            </a:tbl>
          </a:graphicData>
        </a:graphic>
      </p:graphicFrame>
      <p:pic>
        <p:nvPicPr>
          <p:cNvPr id="438" name="Google Shape;438;p63"/>
          <p:cNvPicPr preferRelativeResize="0"/>
          <p:nvPr/>
        </p:nvPicPr>
        <p:blipFill rotWithShape="1">
          <a:blip r:embed="rId4">
            <a:alphaModFix/>
          </a:blip>
          <a:srcRect b="0" l="26900" r="0" t="32074"/>
          <a:stretch/>
        </p:blipFill>
        <p:spPr>
          <a:xfrm>
            <a:off x="4840125" y="5137346"/>
            <a:ext cx="3182424" cy="1570976"/>
          </a:xfrm>
          <a:prstGeom prst="rect">
            <a:avLst/>
          </a:prstGeom>
          <a:noFill/>
          <a:ln cap="flat" cmpd="sng" w="9525">
            <a:solidFill>
              <a:srgbClr val="000000"/>
            </a:solidFill>
            <a:prstDash val="solid"/>
            <a:round/>
            <a:headEnd len="sm" w="sm" type="none"/>
            <a:tailEnd len="sm" w="sm" type="none"/>
          </a:ln>
        </p:spPr>
      </p:pic>
      <p:pic>
        <p:nvPicPr>
          <p:cNvPr id="439" name="Google Shape;439;p63"/>
          <p:cNvPicPr preferRelativeResize="0"/>
          <p:nvPr/>
        </p:nvPicPr>
        <p:blipFill rotWithShape="1">
          <a:blip r:embed="rId5">
            <a:alphaModFix/>
          </a:blip>
          <a:srcRect b="31974" l="15009" r="0" t="12993"/>
          <a:stretch/>
        </p:blipFill>
        <p:spPr>
          <a:xfrm>
            <a:off x="8423325" y="5430125"/>
            <a:ext cx="2908598" cy="1000526"/>
          </a:xfrm>
          <a:prstGeom prst="rect">
            <a:avLst/>
          </a:prstGeom>
          <a:noFill/>
          <a:ln cap="flat" cmpd="sng" w="9525">
            <a:solidFill>
              <a:srgbClr val="000000"/>
            </a:solidFill>
            <a:prstDash val="solid"/>
            <a:round/>
            <a:headEnd len="sm" w="sm" type="none"/>
            <a:tailEnd len="sm" w="sm" type="none"/>
          </a:ln>
        </p:spPr>
      </p:pic>
      <p:pic>
        <p:nvPicPr>
          <p:cNvPr id="440" name="Google Shape;440;p63"/>
          <p:cNvPicPr preferRelativeResize="0"/>
          <p:nvPr/>
        </p:nvPicPr>
        <p:blipFill rotWithShape="1">
          <a:blip r:embed="rId6">
            <a:alphaModFix/>
          </a:blip>
          <a:srcRect b="27064" l="0" r="18413" t="36833"/>
          <a:stretch/>
        </p:blipFill>
        <p:spPr>
          <a:xfrm>
            <a:off x="4773775" y="1708975"/>
            <a:ext cx="2982826" cy="701199"/>
          </a:xfrm>
          <a:prstGeom prst="rect">
            <a:avLst/>
          </a:prstGeom>
          <a:noFill/>
          <a:ln cap="flat" cmpd="sng" w="9525">
            <a:solidFill>
              <a:srgbClr val="000000"/>
            </a:solidFill>
            <a:prstDash val="solid"/>
            <a:round/>
            <a:headEnd len="sm" w="sm" type="none"/>
            <a:tailEnd len="sm" w="sm" type="none"/>
          </a:ln>
        </p:spPr>
      </p:pic>
      <p:pic>
        <p:nvPicPr>
          <p:cNvPr id="441" name="Google Shape;441;p63"/>
          <p:cNvPicPr preferRelativeResize="0"/>
          <p:nvPr/>
        </p:nvPicPr>
        <p:blipFill rotWithShape="1">
          <a:blip r:embed="rId7">
            <a:alphaModFix/>
          </a:blip>
          <a:srcRect b="12030" l="0" r="26916" t="37781"/>
          <a:stretch/>
        </p:blipFill>
        <p:spPr>
          <a:xfrm>
            <a:off x="8495025" y="1479063"/>
            <a:ext cx="3182424" cy="1161030"/>
          </a:xfrm>
          <a:prstGeom prst="rect">
            <a:avLst/>
          </a:prstGeom>
          <a:noFill/>
          <a:ln cap="flat" cmpd="sng" w="9525">
            <a:solidFill>
              <a:srgbClr val="000000"/>
            </a:solidFill>
            <a:prstDash val="solid"/>
            <a:round/>
            <a:headEnd len="sm" w="sm" type="none"/>
            <a:tailEnd len="sm" w="sm" type="none"/>
          </a:ln>
        </p:spPr>
      </p:pic>
      <p:pic>
        <p:nvPicPr>
          <p:cNvPr id="442" name="Google Shape;442;p63"/>
          <p:cNvPicPr preferRelativeResize="0"/>
          <p:nvPr/>
        </p:nvPicPr>
        <p:blipFill rotWithShape="1">
          <a:blip r:embed="rId8">
            <a:alphaModFix/>
          </a:blip>
          <a:srcRect b="0" l="0" r="0" t="0"/>
          <a:stretch/>
        </p:blipFill>
        <p:spPr>
          <a:xfrm>
            <a:off x="4633700" y="2952525"/>
            <a:ext cx="2780726" cy="1068101"/>
          </a:xfrm>
          <a:prstGeom prst="rect">
            <a:avLst/>
          </a:prstGeom>
          <a:noFill/>
          <a:ln>
            <a:noFill/>
          </a:ln>
        </p:spPr>
      </p:pic>
      <p:pic>
        <p:nvPicPr>
          <p:cNvPr id="443" name="Google Shape;443;p63"/>
          <p:cNvPicPr preferRelativeResize="0"/>
          <p:nvPr/>
        </p:nvPicPr>
        <p:blipFill rotWithShape="1">
          <a:blip r:embed="rId9">
            <a:alphaModFix/>
          </a:blip>
          <a:srcRect b="20476" l="22175" r="20524" t="16344"/>
          <a:stretch/>
        </p:blipFill>
        <p:spPr>
          <a:xfrm>
            <a:off x="8423325" y="2952512"/>
            <a:ext cx="2385576" cy="1397275"/>
          </a:xfrm>
          <a:prstGeom prst="rect">
            <a:avLst/>
          </a:prstGeom>
          <a:noFill/>
          <a:ln cap="flat" cmpd="sng" w="9525">
            <a:solidFill>
              <a:srgbClr val="000000"/>
            </a:solidFill>
            <a:prstDash val="solid"/>
            <a:round/>
            <a:headEnd len="sm" w="sm" type="none"/>
            <a:tailEnd len="sm" w="sm" type="none"/>
          </a:ln>
        </p:spPr>
      </p:pic>
      <p:sp>
        <p:nvSpPr>
          <p:cNvPr id="444" name="Google Shape;444;p63"/>
          <p:cNvSpPr/>
          <p:nvPr/>
        </p:nvSpPr>
        <p:spPr>
          <a:xfrm>
            <a:off x="7523650" y="5137350"/>
            <a:ext cx="498900" cy="285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pic>
        <p:nvPicPr>
          <p:cNvPr id="449" name="Google Shape;449;p64"/>
          <p:cNvPicPr preferRelativeResize="0"/>
          <p:nvPr/>
        </p:nvPicPr>
        <p:blipFill rotWithShape="1">
          <a:blip r:embed="rId3">
            <a:alphaModFix/>
          </a:blip>
          <a:srcRect b="11969" l="6627" r="6964" t="19556"/>
          <a:stretch/>
        </p:blipFill>
        <p:spPr>
          <a:xfrm>
            <a:off x="0" y="5700"/>
            <a:ext cx="12192000" cy="6239298"/>
          </a:xfrm>
          <a:prstGeom prst="rect">
            <a:avLst/>
          </a:prstGeom>
          <a:noFill/>
          <a:ln>
            <a:noFill/>
          </a:ln>
        </p:spPr>
      </p:pic>
      <p:sp>
        <p:nvSpPr>
          <p:cNvPr id="450" name="Google Shape;450;p64"/>
          <p:cNvSpPr txBox="1"/>
          <p:nvPr/>
        </p:nvSpPr>
        <p:spPr>
          <a:xfrm>
            <a:off x="0" y="6142850"/>
            <a:ext cx="12192000" cy="714900"/>
          </a:xfrm>
          <a:prstGeom prst="rect">
            <a:avLst/>
          </a:prstGeom>
          <a:solidFill>
            <a:srgbClr val="09DCFC"/>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000"/>
              <a:t>Q&amp;A</a:t>
            </a:r>
            <a:endParaRPr b="1" sz="3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9"/>
          <p:cNvSpPr txBox="1"/>
          <p:nvPr>
            <p:ph type="ctrTitle"/>
          </p:nvPr>
        </p:nvSpPr>
        <p:spPr>
          <a:xfrm>
            <a:off x="0" y="376124"/>
            <a:ext cx="11441700" cy="539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What is KOKO Core</a:t>
            </a:r>
            <a:endParaRPr sz="3000">
              <a:latin typeface="Nunito"/>
              <a:ea typeface="Nunito"/>
              <a:cs typeface="Nunito"/>
              <a:sym typeface="Nunito"/>
            </a:endParaRPr>
          </a:p>
        </p:txBody>
      </p:sp>
      <p:sp>
        <p:nvSpPr>
          <p:cNvPr id="220" name="Google Shape;220;p39"/>
          <p:cNvSpPr txBox="1"/>
          <p:nvPr/>
        </p:nvSpPr>
        <p:spPr>
          <a:xfrm>
            <a:off x="0" y="915225"/>
            <a:ext cx="12192000" cy="594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600">
                <a:latin typeface="Nunito"/>
                <a:ea typeface="Nunito"/>
                <a:cs typeface="Nunito"/>
                <a:sym typeface="Nunito"/>
              </a:rPr>
              <a:t>The KOKO Networks Core Engine is the heart of KOKO Networks software application suite that runs in the cloud. Its main responsibilities are to:</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330200" lvl="0" marL="457200" rtl="0" algn="l">
              <a:lnSpc>
                <a:spcPct val="115000"/>
              </a:lnSpc>
              <a:spcBef>
                <a:spcPts val="0"/>
              </a:spcBef>
              <a:spcAft>
                <a:spcPts val="0"/>
              </a:spcAft>
              <a:buClr>
                <a:srgbClr val="000000"/>
              </a:buClr>
              <a:buSzPts val="1600"/>
              <a:buFont typeface="Nunito"/>
              <a:buChar char="●"/>
            </a:pPr>
            <a:r>
              <a:rPr lang="en-US" sz="1600">
                <a:latin typeface="Nunito"/>
                <a:ea typeface="Nunito"/>
                <a:cs typeface="Nunito"/>
                <a:sym typeface="Nunito"/>
              </a:rPr>
              <a:t>Control all KOKO Networks infrastructure (KOKO points, Smart Tanker and Smart Depots) and operations</a:t>
            </a:r>
            <a:r>
              <a:rPr lang="en-US" sz="1600">
                <a:latin typeface="Nunito"/>
                <a:ea typeface="Nunito"/>
                <a:cs typeface="Nunito"/>
                <a:sym typeface="Nunito"/>
              </a:rPr>
              <a:t> (refills, online status, ethanol stock levels etc).</a:t>
            </a:r>
            <a:endParaRPr sz="1600">
              <a:latin typeface="Nunito"/>
              <a:ea typeface="Nunito"/>
              <a:cs typeface="Nunito"/>
              <a:sym typeface="Nunito"/>
            </a:endParaRPr>
          </a:p>
          <a:p>
            <a:pPr indent="-330200" lvl="0" marL="457200" rtl="0" algn="l">
              <a:lnSpc>
                <a:spcPct val="115000"/>
              </a:lnSpc>
              <a:spcBef>
                <a:spcPts val="0"/>
              </a:spcBef>
              <a:spcAft>
                <a:spcPts val="0"/>
              </a:spcAft>
              <a:buClr>
                <a:srgbClr val="000000"/>
              </a:buClr>
              <a:buSzPts val="1600"/>
              <a:buFont typeface="Nunito"/>
              <a:buChar char="●"/>
            </a:pPr>
            <a:r>
              <a:rPr lang="en-US" sz="1600">
                <a:latin typeface="Nunito"/>
                <a:ea typeface="Nunito"/>
                <a:cs typeface="Nunito"/>
                <a:sym typeface="Nunito"/>
              </a:rPr>
              <a:t>Maintain the central data repository for a country network- Customers, fuel purchase, cooker purchases etc</a:t>
            </a:r>
            <a:endParaRPr sz="1600">
              <a:latin typeface="Nunito"/>
              <a:ea typeface="Nunito"/>
              <a:cs typeface="Nunito"/>
              <a:sym typeface="Nunito"/>
            </a:endParaRPr>
          </a:p>
          <a:p>
            <a:pPr indent="-330200" lvl="0" marL="457200" rtl="0" algn="l">
              <a:lnSpc>
                <a:spcPct val="115000"/>
              </a:lnSpc>
              <a:spcBef>
                <a:spcPts val="0"/>
              </a:spcBef>
              <a:spcAft>
                <a:spcPts val="0"/>
              </a:spcAft>
              <a:buClr>
                <a:srgbClr val="000000"/>
              </a:buClr>
              <a:buSzPts val="1600"/>
              <a:buFont typeface="Nunito"/>
              <a:buChar char="●"/>
            </a:pPr>
            <a:r>
              <a:rPr lang="en-US" sz="1600">
                <a:latin typeface="Nunito"/>
                <a:ea typeface="Nunito"/>
                <a:cs typeface="Nunito"/>
                <a:sym typeface="Nunito"/>
              </a:rPr>
              <a:t>Ensure all package applications work together seamlessly and securely.</a:t>
            </a:r>
            <a:endParaRPr sz="1600">
              <a:latin typeface="Nunito"/>
              <a:ea typeface="Nunito"/>
              <a:cs typeface="Nunito"/>
              <a:sym typeface="Nunito"/>
            </a:endParaRPr>
          </a:p>
          <a:p>
            <a:pPr indent="-330200" lvl="0" marL="457200" rtl="0" algn="l">
              <a:lnSpc>
                <a:spcPct val="115000"/>
              </a:lnSpc>
              <a:spcBef>
                <a:spcPts val="0"/>
              </a:spcBef>
              <a:spcAft>
                <a:spcPts val="0"/>
              </a:spcAft>
              <a:buClr>
                <a:srgbClr val="000000"/>
              </a:buClr>
              <a:buSzPts val="1600"/>
              <a:buFont typeface="Nunito"/>
              <a:buChar char="●"/>
            </a:pPr>
            <a:r>
              <a:rPr lang="en-US" sz="1600">
                <a:latin typeface="Nunito"/>
                <a:ea typeface="Nunito"/>
                <a:cs typeface="Nunito"/>
                <a:sym typeface="Nunito"/>
              </a:rPr>
              <a:t>Supply KOKO’s analytics platform with raw data, which is used to create outputs that can be used to take decisions on operations and strategy</a:t>
            </a:r>
            <a:endParaRPr sz="1600">
              <a:latin typeface="Nunito"/>
              <a:ea typeface="Nunito"/>
              <a:cs typeface="Nunito"/>
              <a:sym typeface="Nunito"/>
            </a:endParaRPr>
          </a:p>
          <a:p>
            <a:pPr indent="-330200" lvl="0" marL="457200" rtl="0" algn="l">
              <a:lnSpc>
                <a:spcPct val="115000"/>
              </a:lnSpc>
              <a:spcBef>
                <a:spcPts val="0"/>
              </a:spcBef>
              <a:spcAft>
                <a:spcPts val="0"/>
              </a:spcAft>
              <a:buClr>
                <a:srgbClr val="000000"/>
              </a:buClr>
              <a:buSzPts val="1600"/>
              <a:buFont typeface="Nunito"/>
              <a:buChar char="●"/>
            </a:pPr>
            <a:r>
              <a:rPr lang="en-US" sz="1600">
                <a:latin typeface="Nunito"/>
                <a:ea typeface="Nunito"/>
                <a:cs typeface="Nunito"/>
                <a:sym typeface="Nunito"/>
              </a:rPr>
              <a:t>Seamlessly integrates with other systems within KOKO Networks:</a:t>
            </a:r>
            <a:endParaRPr sz="1600">
              <a:latin typeface="Nunito"/>
              <a:ea typeface="Nunito"/>
              <a:cs typeface="Nunito"/>
              <a:sym typeface="Nunito"/>
            </a:endParaRPr>
          </a:p>
          <a:p>
            <a:pPr indent="-330200" lvl="1" marL="914400" rtl="0" algn="l">
              <a:lnSpc>
                <a:spcPct val="115000"/>
              </a:lnSpc>
              <a:spcBef>
                <a:spcPts val="0"/>
              </a:spcBef>
              <a:spcAft>
                <a:spcPts val="0"/>
              </a:spcAft>
              <a:buClr>
                <a:srgbClr val="000000"/>
              </a:buClr>
              <a:buSzPts val="1600"/>
              <a:buFont typeface="Nunito"/>
              <a:buChar char="○"/>
            </a:pPr>
            <a:r>
              <a:rPr lang="en-US" sz="1600">
                <a:latin typeface="Nunito"/>
                <a:ea typeface="Nunito"/>
                <a:cs typeface="Nunito"/>
                <a:sym typeface="Nunito"/>
              </a:rPr>
              <a:t>Odoo ERP which manages Finance and Accounting, Distribution and Logistics, Inventory Management, CRM Agent Pipeline Management. </a:t>
            </a:r>
            <a:endParaRPr sz="1600">
              <a:latin typeface="Nunito"/>
              <a:ea typeface="Nunito"/>
              <a:cs typeface="Nunito"/>
              <a:sym typeface="Nunito"/>
            </a:endParaRPr>
          </a:p>
          <a:p>
            <a:pPr indent="-330200" lvl="1" marL="914400" rtl="0" algn="l">
              <a:lnSpc>
                <a:spcPct val="115000"/>
              </a:lnSpc>
              <a:spcBef>
                <a:spcPts val="0"/>
              </a:spcBef>
              <a:spcAft>
                <a:spcPts val="0"/>
              </a:spcAft>
              <a:buClr>
                <a:srgbClr val="000000"/>
              </a:buClr>
              <a:buSzPts val="1600"/>
              <a:buFont typeface="Nunito"/>
              <a:buChar char="○"/>
            </a:pPr>
            <a:r>
              <a:rPr lang="en-US" sz="1600">
                <a:latin typeface="Nunito"/>
                <a:ea typeface="Nunito"/>
                <a:cs typeface="Nunito"/>
                <a:sym typeface="Nunito"/>
              </a:rPr>
              <a:t>Business Intelligence and Analytics tools- Tableau, Grafana</a:t>
            </a:r>
            <a:endParaRPr sz="1600">
              <a:latin typeface="Nunito"/>
              <a:ea typeface="Nunito"/>
              <a:cs typeface="Nunito"/>
              <a:sym typeface="Nunito"/>
            </a:endParaRPr>
          </a:p>
          <a:p>
            <a:pPr indent="-330200" lvl="1" marL="914400" rtl="0" algn="l">
              <a:lnSpc>
                <a:spcPct val="115000"/>
              </a:lnSpc>
              <a:spcBef>
                <a:spcPts val="0"/>
              </a:spcBef>
              <a:spcAft>
                <a:spcPts val="0"/>
              </a:spcAft>
              <a:buClr>
                <a:srgbClr val="000000"/>
              </a:buClr>
              <a:buSzPts val="1600"/>
              <a:buFont typeface="Nunito"/>
              <a:buChar char="○"/>
            </a:pPr>
            <a:r>
              <a:rPr lang="en-US" sz="1600">
                <a:latin typeface="Nunito"/>
                <a:ea typeface="Nunito"/>
                <a:cs typeface="Nunito"/>
                <a:sym typeface="Nunito"/>
              </a:rPr>
              <a:t>Safaricom MPESA payment platform.</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solidFill>
                <a:schemeClr val="dk1"/>
              </a:solidFill>
              <a:latin typeface="Nunito"/>
              <a:ea typeface="Nunito"/>
              <a:cs typeface="Nunito"/>
              <a:sym typeface="Nunito"/>
            </a:endParaRPr>
          </a:p>
        </p:txBody>
      </p:sp>
      <p:pic>
        <p:nvPicPr>
          <p:cNvPr id="221" name="Google Shape;221;p39"/>
          <p:cNvPicPr preferRelativeResize="0"/>
          <p:nvPr/>
        </p:nvPicPr>
        <p:blipFill>
          <a:blip r:embed="rId3">
            <a:alphaModFix/>
          </a:blip>
          <a:stretch>
            <a:fillRect/>
          </a:stretch>
        </p:blipFill>
        <p:spPr>
          <a:xfrm>
            <a:off x="11267872" y="0"/>
            <a:ext cx="924126" cy="9653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40"/>
          <p:cNvSpPr txBox="1"/>
          <p:nvPr>
            <p:ph type="ctrTitle"/>
          </p:nvPr>
        </p:nvSpPr>
        <p:spPr>
          <a:xfrm>
            <a:off x="0" y="355463"/>
            <a:ext cx="11406900" cy="5430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Email invitation</a:t>
            </a:r>
            <a:endParaRPr sz="3000">
              <a:latin typeface="Nunito"/>
              <a:ea typeface="Nunito"/>
              <a:cs typeface="Nunito"/>
              <a:sym typeface="Nunito"/>
            </a:endParaRPr>
          </a:p>
        </p:txBody>
      </p:sp>
      <p:sp>
        <p:nvSpPr>
          <p:cNvPr id="227" name="Google Shape;227;p40"/>
          <p:cNvSpPr txBox="1"/>
          <p:nvPr/>
        </p:nvSpPr>
        <p:spPr>
          <a:xfrm>
            <a:off x="0" y="670725"/>
            <a:ext cx="12192000" cy="618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50">
              <a:solidFill>
                <a:srgbClr val="222222"/>
              </a:solidFill>
              <a:highlight>
                <a:srgbClr val="FFFFFF"/>
              </a:highlight>
            </a:endParaRPr>
          </a:p>
        </p:txBody>
      </p:sp>
      <p:pic>
        <p:nvPicPr>
          <p:cNvPr id="228" name="Google Shape;228;p40"/>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229" name="Google Shape;229;p40"/>
          <p:cNvSpPr txBox="1"/>
          <p:nvPr/>
        </p:nvSpPr>
        <p:spPr>
          <a:xfrm>
            <a:off x="44400" y="952850"/>
            <a:ext cx="2574600" cy="59052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SzPts val="1600"/>
              <a:buFont typeface="Nunito"/>
              <a:buChar char="●"/>
            </a:pPr>
            <a:r>
              <a:rPr lang="en-US" sz="1600">
                <a:latin typeface="Nunito"/>
                <a:ea typeface="Nunito"/>
                <a:cs typeface="Nunito"/>
                <a:sym typeface="Nunito"/>
              </a:rPr>
              <a:t>To access KOKO Core, an account has to be created for you. </a:t>
            </a:r>
            <a:endParaRPr sz="1600">
              <a:latin typeface="Nunito"/>
              <a:ea typeface="Nunito"/>
              <a:cs typeface="Nunito"/>
              <a:sym typeface="Nunito"/>
            </a:endParaRPr>
          </a:p>
          <a:p>
            <a:pPr indent="-330200" lvl="0" marL="457200" rtl="0" algn="l">
              <a:lnSpc>
                <a:spcPct val="115000"/>
              </a:lnSpc>
              <a:spcBef>
                <a:spcPts val="0"/>
              </a:spcBef>
              <a:spcAft>
                <a:spcPts val="0"/>
              </a:spcAft>
              <a:buSzPts val="1600"/>
              <a:buChar char="●"/>
            </a:pPr>
            <a:r>
              <a:rPr lang="en-US" sz="1600">
                <a:latin typeface="Nunito"/>
                <a:ea typeface="Nunito"/>
                <a:cs typeface="Nunito"/>
                <a:sym typeface="Nunito"/>
              </a:rPr>
              <a:t>For this request, email </a:t>
            </a:r>
            <a:r>
              <a:rPr b="1" lang="en-US" sz="1600" u="sng">
                <a:solidFill>
                  <a:schemeClr val="hlink"/>
                </a:solidFill>
                <a:latin typeface="Nunito"/>
                <a:ea typeface="Nunito"/>
                <a:cs typeface="Nunito"/>
                <a:sym typeface="Nunito"/>
                <a:hlinkClick r:id="rId4"/>
              </a:rPr>
              <a:t>support@kokonetworks.com</a:t>
            </a:r>
            <a:endParaRPr b="1"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lang="en-US" sz="1600">
                <a:latin typeface="Nunito"/>
                <a:ea typeface="Nunito"/>
                <a:cs typeface="Nunito"/>
                <a:sym typeface="Nunito"/>
              </a:rPr>
              <a:t>Once an account has been created, you will receive an email with a link to set a new password.</a:t>
            </a:r>
            <a:endParaRPr sz="1600">
              <a:latin typeface="Nunito"/>
              <a:ea typeface="Nunito"/>
              <a:cs typeface="Nunito"/>
              <a:sym typeface="Nunito"/>
            </a:endParaRPr>
          </a:p>
        </p:txBody>
      </p:sp>
      <p:pic>
        <p:nvPicPr>
          <p:cNvPr id="230" name="Google Shape;230;p40"/>
          <p:cNvPicPr preferRelativeResize="0"/>
          <p:nvPr/>
        </p:nvPicPr>
        <p:blipFill rotWithShape="1">
          <a:blip r:embed="rId5">
            <a:alphaModFix/>
          </a:blip>
          <a:srcRect b="31370" l="0" r="0" t="0"/>
          <a:stretch/>
        </p:blipFill>
        <p:spPr>
          <a:xfrm>
            <a:off x="2619000" y="1085925"/>
            <a:ext cx="9573002" cy="38559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1"/>
          <p:cNvSpPr txBox="1"/>
          <p:nvPr>
            <p:ph type="ctrTitle"/>
          </p:nvPr>
        </p:nvSpPr>
        <p:spPr>
          <a:xfrm>
            <a:off x="0" y="366263"/>
            <a:ext cx="11453100" cy="5322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Login</a:t>
            </a:r>
            <a:endParaRPr sz="3000">
              <a:latin typeface="Nunito"/>
              <a:ea typeface="Nunito"/>
              <a:cs typeface="Nunito"/>
              <a:sym typeface="Nunito"/>
            </a:endParaRPr>
          </a:p>
        </p:txBody>
      </p:sp>
      <p:sp>
        <p:nvSpPr>
          <p:cNvPr id="236" name="Google Shape;236;p41"/>
          <p:cNvSpPr txBox="1"/>
          <p:nvPr/>
        </p:nvSpPr>
        <p:spPr>
          <a:xfrm>
            <a:off x="0" y="1230025"/>
            <a:ext cx="12192000" cy="562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50">
              <a:solidFill>
                <a:srgbClr val="222222"/>
              </a:solidFill>
              <a:highlight>
                <a:srgbClr val="FFFFFF"/>
              </a:highlight>
            </a:endParaRPr>
          </a:p>
        </p:txBody>
      </p:sp>
      <p:pic>
        <p:nvPicPr>
          <p:cNvPr id="237" name="Google Shape;237;p41"/>
          <p:cNvPicPr preferRelativeResize="0"/>
          <p:nvPr/>
        </p:nvPicPr>
        <p:blipFill>
          <a:blip r:embed="rId3">
            <a:alphaModFix/>
          </a:blip>
          <a:stretch>
            <a:fillRect/>
          </a:stretch>
        </p:blipFill>
        <p:spPr>
          <a:xfrm>
            <a:off x="11331922" y="0"/>
            <a:ext cx="860079" cy="898474"/>
          </a:xfrm>
          <a:prstGeom prst="rect">
            <a:avLst/>
          </a:prstGeom>
          <a:noFill/>
          <a:ln>
            <a:noFill/>
          </a:ln>
        </p:spPr>
      </p:pic>
      <p:pic>
        <p:nvPicPr>
          <p:cNvPr id="238" name="Google Shape;238;p41"/>
          <p:cNvPicPr preferRelativeResize="0"/>
          <p:nvPr/>
        </p:nvPicPr>
        <p:blipFill>
          <a:blip r:embed="rId4">
            <a:alphaModFix/>
          </a:blip>
          <a:stretch>
            <a:fillRect/>
          </a:stretch>
        </p:blipFill>
        <p:spPr>
          <a:xfrm>
            <a:off x="4119450" y="1356863"/>
            <a:ext cx="7921699" cy="4951076"/>
          </a:xfrm>
          <a:prstGeom prst="rect">
            <a:avLst/>
          </a:prstGeom>
          <a:noFill/>
          <a:ln>
            <a:noFill/>
          </a:ln>
        </p:spPr>
      </p:pic>
      <p:sp>
        <p:nvSpPr>
          <p:cNvPr id="239" name="Google Shape;239;p41"/>
          <p:cNvSpPr txBox="1"/>
          <p:nvPr/>
        </p:nvSpPr>
        <p:spPr>
          <a:xfrm>
            <a:off x="44400" y="898475"/>
            <a:ext cx="3738600" cy="558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600">
                <a:latin typeface="Nunito"/>
                <a:ea typeface="Nunito"/>
                <a:cs typeface="Nunito"/>
                <a:sym typeface="Nunito"/>
              </a:rPr>
              <a:t>To log in to KOKO Core, you require:</a:t>
            </a:r>
            <a:endParaRPr sz="1600">
              <a:latin typeface="Nunito"/>
              <a:ea typeface="Nunito"/>
              <a:cs typeface="Nunito"/>
              <a:sym typeface="Nunito"/>
            </a:endParaRPr>
          </a:p>
          <a:p>
            <a:pPr indent="0" lvl="0" marL="0" rtl="0" algn="l">
              <a:lnSpc>
                <a:spcPct val="115000"/>
              </a:lnSpc>
              <a:spcBef>
                <a:spcPts val="0"/>
              </a:spcBef>
              <a:spcAft>
                <a:spcPts val="0"/>
              </a:spcAft>
              <a:buNone/>
            </a:pPr>
            <a:r>
              <a:rPr b="1" lang="en-US" sz="1600">
                <a:latin typeface="Nunito"/>
                <a:ea typeface="Nunito"/>
                <a:cs typeface="Nunito"/>
                <a:sym typeface="Nunito"/>
              </a:rPr>
              <a:t>URL: </a:t>
            </a:r>
            <a:r>
              <a:rPr lang="en-US" sz="1600" u="sng">
                <a:solidFill>
                  <a:schemeClr val="hlink"/>
                </a:solidFill>
                <a:latin typeface="Nunito"/>
                <a:ea typeface="Nunito"/>
                <a:cs typeface="Nunito"/>
                <a:sym typeface="Nunito"/>
                <a:hlinkClick r:id="rId5"/>
              </a:rPr>
              <a:t>https://prod-ke.kokonetworks.com/manager-login/</a:t>
            </a:r>
            <a:endParaRPr b="1" sz="1600">
              <a:latin typeface="Nunito"/>
              <a:ea typeface="Nunito"/>
              <a:cs typeface="Nunito"/>
              <a:sym typeface="Nunito"/>
            </a:endParaRPr>
          </a:p>
          <a:p>
            <a:pPr indent="0" lvl="0" marL="0" rtl="0" algn="l">
              <a:lnSpc>
                <a:spcPct val="115000"/>
              </a:lnSpc>
              <a:spcBef>
                <a:spcPts val="0"/>
              </a:spcBef>
              <a:spcAft>
                <a:spcPts val="0"/>
              </a:spcAft>
              <a:buNone/>
            </a:pPr>
            <a:r>
              <a:rPr b="1" lang="en-US" sz="1600">
                <a:latin typeface="Nunito"/>
                <a:ea typeface="Nunito"/>
                <a:cs typeface="Nunito"/>
                <a:sym typeface="Nunito"/>
              </a:rPr>
              <a:t>Username: </a:t>
            </a:r>
            <a:r>
              <a:rPr b="1" lang="en-US" sz="1600" u="sng">
                <a:solidFill>
                  <a:schemeClr val="hlink"/>
                </a:solidFill>
                <a:latin typeface="Nunito"/>
                <a:ea typeface="Nunito"/>
                <a:cs typeface="Nunito"/>
                <a:sym typeface="Nunito"/>
                <a:hlinkClick r:id="rId6"/>
              </a:rPr>
              <a:t>c.kamau@kokonetworks.com</a:t>
            </a:r>
            <a:r>
              <a:rPr b="1" lang="en-US" sz="1600">
                <a:latin typeface="Nunito"/>
                <a:ea typeface="Nunito"/>
                <a:cs typeface="Nunito"/>
                <a:sym typeface="Nunito"/>
              </a:rPr>
              <a:t> </a:t>
            </a:r>
            <a:r>
              <a:rPr lang="en-US" sz="1600">
                <a:latin typeface="Nunito"/>
                <a:ea typeface="Nunito"/>
                <a:cs typeface="Nunito"/>
                <a:sym typeface="Nunito"/>
              </a:rPr>
              <a:t>(valid kokonetworks email address)</a:t>
            </a:r>
            <a:endParaRPr sz="1600">
              <a:latin typeface="Nunito"/>
              <a:ea typeface="Nunito"/>
              <a:cs typeface="Nunito"/>
              <a:sym typeface="Nunito"/>
            </a:endParaRPr>
          </a:p>
          <a:p>
            <a:pPr indent="0" lvl="0" marL="0" rtl="0" algn="l">
              <a:lnSpc>
                <a:spcPct val="115000"/>
              </a:lnSpc>
              <a:spcBef>
                <a:spcPts val="0"/>
              </a:spcBef>
              <a:spcAft>
                <a:spcPts val="0"/>
              </a:spcAft>
              <a:buNone/>
            </a:pPr>
            <a:r>
              <a:rPr b="1" lang="en-US" sz="1600">
                <a:latin typeface="Nunito"/>
                <a:ea typeface="Nunito"/>
                <a:cs typeface="Nunito"/>
                <a:sym typeface="Nunito"/>
              </a:rPr>
              <a:t>Password: </a:t>
            </a:r>
            <a:r>
              <a:rPr lang="en-US" sz="1600">
                <a:latin typeface="Nunito"/>
                <a:ea typeface="Nunito"/>
                <a:cs typeface="Nunito"/>
                <a:sym typeface="Nunito"/>
              </a:rPr>
              <a:t>once an account is created for you, you will be required to set a password with the following minimum requirements:</a:t>
            </a:r>
            <a:endParaRPr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b="1" lang="en-US" sz="1600">
                <a:latin typeface="Nunito"/>
                <a:ea typeface="Nunito"/>
                <a:cs typeface="Nunito"/>
                <a:sym typeface="Nunito"/>
              </a:rPr>
              <a:t>Must have upper and lower case character</a:t>
            </a:r>
            <a:endParaRPr b="1"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b="1" lang="en-US" sz="1600">
                <a:latin typeface="Nunito"/>
                <a:ea typeface="Nunito"/>
                <a:cs typeface="Nunito"/>
                <a:sym typeface="Nunito"/>
              </a:rPr>
              <a:t>Must have a numeric character</a:t>
            </a:r>
            <a:endParaRPr b="1" sz="1600">
              <a:latin typeface="Nunito"/>
              <a:ea typeface="Nunito"/>
              <a:cs typeface="Nunito"/>
              <a:sym typeface="Nunito"/>
            </a:endParaRPr>
          </a:p>
          <a:p>
            <a:pPr indent="-330200" lvl="0" marL="457200" rtl="0" algn="l">
              <a:lnSpc>
                <a:spcPct val="115000"/>
              </a:lnSpc>
              <a:spcBef>
                <a:spcPts val="0"/>
              </a:spcBef>
              <a:spcAft>
                <a:spcPts val="0"/>
              </a:spcAft>
              <a:buSzPts val="1600"/>
              <a:buFont typeface="Nunito"/>
              <a:buChar char="●"/>
            </a:pPr>
            <a:r>
              <a:rPr b="1" lang="en-US" sz="1600">
                <a:latin typeface="Nunito"/>
                <a:ea typeface="Nunito"/>
                <a:cs typeface="Nunito"/>
                <a:sym typeface="Nunito"/>
              </a:rPr>
              <a:t>Must be between 8-20 characters.</a:t>
            </a:r>
            <a:endParaRPr b="1" sz="1600">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2"/>
          <p:cNvSpPr txBox="1"/>
          <p:nvPr>
            <p:ph type="ctrTitle"/>
          </p:nvPr>
        </p:nvSpPr>
        <p:spPr>
          <a:xfrm>
            <a:off x="0" y="326375"/>
            <a:ext cx="11453100" cy="572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Dashboard/ Menu items</a:t>
            </a:r>
            <a:endParaRPr sz="3000">
              <a:latin typeface="Nunito"/>
              <a:ea typeface="Nunito"/>
              <a:cs typeface="Nunito"/>
              <a:sym typeface="Nunito"/>
            </a:endParaRPr>
          </a:p>
        </p:txBody>
      </p:sp>
      <p:pic>
        <p:nvPicPr>
          <p:cNvPr id="245" name="Google Shape;245;p42"/>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246" name="Google Shape;246;p42"/>
          <p:cNvSpPr txBox="1"/>
          <p:nvPr/>
        </p:nvSpPr>
        <p:spPr>
          <a:xfrm>
            <a:off x="73975" y="898475"/>
            <a:ext cx="3918300" cy="556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600">
                <a:latin typeface="Nunito"/>
                <a:ea typeface="Nunito"/>
                <a:cs typeface="Nunito"/>
                <a:sym typeface="Nunito"/>
              </a:rPr>
              <a:t>Post-log in, KOKO core gives access to the main menu on the left hand side:</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0" lvl="0" marL="0" rtl="0" algn="l">
              <a:lnSpc>
                <a:spcPct val="115000"/>
              </a:lnSpc>
              <a:spcBef>
                <a:spcPts val="0"/>
              </a:spcBef>
              <a:spcAft>
                <a:spcPts val="0"/>
              </a:spcAft>
              <a:buNone/>
            </a:pPr>
            <a:r>
              <a:rPr b="1" lang="en-US" sz="1600">
                <a:latin typeface="Nunito"/>
                <a:ea typeface="Nunito"/>
                <a:cs typeface="Nunito"/>
                <a:sym typeface="Nunito"/>
              </a:rPr>
              <a:t>KOKOpoints</a:t>
            </a:r>
            <a:r>
              <a:rPr lang="en-US" sz="1600">
                <a:latin typeface="Nunito"/>
                <a:ea typeface="Nunito"/>
                <a:cs typeface="Nunito"/>
                <a:sym typeface="Nunito"/>
              </a:rPr>
              <a:t>- this gives access to all KOKOpoints </a:t>
            </a:r>
            <a:r>
              <a:rPr lang="en-US" sz="1600">
                <a:latin typeface="Nunito"/>
                <a:ea typeface="Nunito"/>
                <a:cs typeface="Nunito"/>
                <a:sym typeface="Nunito"/>
              </a:rPr>
              <a:t>infrastructure</a:t>
            </a:r>
            <a:r>
              <a:rPr lang="en-US" sz="1600">
                <a:latin typeface="Nunito"/>
                <a:ea typeface="Nunito"/>
                <a:cs typeface="Nunito"/>
                <a:sym typeface="Nunito"/>
              </a:rPr>
              <a:t> that has been deployed in the field</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0" lvl="0" marL="0" rtl="0" algn="l">
              <a:lnSpc>
                <a:spcPct val="115000"/>
              </a:lnSpc>
              <a:spcBef>
                <a:spcPts val="0"/>
              </a:spcBef>
              <a:spcAft>
                <a:spcPts val="0"/>
              </a:spcAft>
              <a:buNone/>
            </a:pPr>
            <a:r>
              <a:rPr b="1" lang="en-US" sz="1600">
                <a:latin typeface="Nunito"/>
                <a:ea typeface="Nunito"/>
                <a:cs typeface="Nunito"/>
                <a:sym typeface="Nunito"/>
              </a:rPr>
              <a:t>Customers- </a:t>
            </a:r>
            <a:r>
              <a:rPr lang="en-US" sz="1600">
                <a:latin typeface="Nunito"/>
                <a:ea typeface="Nunito"/>
                <a:cs typeface="Nunito"/>
                <a:sym typeface="Nunito"/>
              </a:rPr>
              <a:t>gives access to customers accounts, top up, purchase details, uploading of new customers and corresponding payments.</a:t>
            </a:r>
            <a:endParaRPr sz="1600">
              <a:latin typeface="Nunito"/>
              <a:ea typeface="Nunito"/>
              <a:cs typeface="Nunito"/>
              <a:sym typeface="Nunito"/>
            </a:endParaRPr>
          </a:p>
          <a:p>
            <a:pPr indent="0" lvl="0" marL="0" rtl="0" algn="l">
              <a:lnSpc>
                <a:spcPct val="115000"/>
              </a:lnSpc>
              <a:spcBef>
                <a:spcPts val="0"/>
              </a:spcBef>
              <a:spcAft>
                <a:spcPts val="0"/>
              </a:spcAft>
              <a:buNone/>
            </a:pPr>
            <a:r>
              <a:t/>
            </a:r>
            <a:endParaRPr sz="1600">
              <a:latin typeface="Nunito"/>
              <a:ea typeface="Nunito"/>
              <a:cs typeface="Nunito"/>
              <a:sym typeface="Nunito"/>
            </a:endParaRPr>
          </a:p>
          <a:p>
            <a:pPr indent="0" lvl="0" marL="0" rtl="0" algn="l">
              <a:lnSpc>
                <a:spcPct val="115000"/>
              </a:lnSpc>
              <a:spcBef>
                <a:spcPts val="0"/>
              </a:spcBef>
              <a:spcAft>
                <a:spcPts val="0"/>
              </a:spcAft>
              <a:buNone/>
            </a:pPr>
            <a:r>
              <a:rPr b="1" lang="en-US" sz="1600">
                <a:latin typeface="Nunito"/>
                <a:ea typeface="Nunito"/>
                <a:cs typeface="Nunito"/>
                <a:sym typeface="Nunito"/>
              </a:rPr>
              <a:t>Orders</a:t>
            </a:r>
            <a:r>
              <a:rPr lang="en-US" sz="1600">
                <a:latin typeface="Nunito"/>
                <a:ea typeface="Nunito"/>
                <a:cs typeface="Nunito"/>
                <a:sym typeface="Nunito"/>
              </a:rPr>
              <a:t>- this is the central repository for all customer purchases and sales orders for KOKO cookers, canisters and any other products. </a:t>
            </a:r>
            <a:endParaRPr sz="1600">
              <a:latin typeface="Nunito"/>
              <a:ea typeface="Nunito"/>
              <a:cs typeface="Nunito"/>
              <a:sym typeface="Nunito"/>
            </a:endParaRPr>
          </a:p>
          <a:p>
            <a:pPr indent="0" lvl="0" marL="0" rtl="0" algn="l">
              <a:spcBef>
                <a:spcPts val="0"/>
              </a:spcBef>
              <a:spcAft>
                <a:spcPts val="0"/>
              </a:spcAft>
              <a:buNone/>
            </a:pPr>
            <a:r>
              <a:t/>
            </a:r>
            <a:endParaRPr>
              <a:latin typeface="Calibri"/>
              <a:ea typeface="Calibri"/>
              <a:cs typeface="Calibri"/>
              <a:sym typeface="Calibri"/>
            </a:endParaRPr>
          </a:p>
        </p:txBody>
      </p:sp>
      <p:pic>
        <p:nvPicPr>
          <p:cNvPr id="247" name="Google Shape;247;p42"/>
          <p:cNvPicPr preferRelativeResize="0"/>
          <p:nvPr/>
        </p:nvPicPr>
        <p:blipFill>
          <a:blip r:embed="rId4">
            <a:alphaModFix/>
          </a:blip>
          <a:stretch>
            <a:fillRect/>
          </a:stretch>
        </p:blipFill>
        <p:spPr>
          <a:xfrm>
            <a:off x="4099750" y="1379950"/>
            <a:ext cx="7952854" cy="49705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3"/>
          <p:cNvSpPr txBox="1"/>
          <p:nvPr>
            <p:ph type="ctrTitle"/>
          </p:nvPr>
        </p:nvSpPr>
        <p:spPr>
          <a:xfrm>
            <a:off x="0" y="348875"/>
            <a:ext cx="11430000" cy="5496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KOKO Points</a:t>
            </a:r>
            <a:endParaRPr sz="3000">
              <a:latin typeface="Nunito"/>
              <a:ea typeface="Nunito"/>
              <a:cs typeface="Nunito"/>
              <a:sym typeface="Nunito"/>
            </a:endParaRPr>
          </a:p>
        </p:txBody>
      </p:sp>
      <p:sp>
        <p:nvSpPr>
          <p:cNvPr id="253" name="Google Shape;253;p43"/>
          <p:cNvSpPr txBox="1"/>
          <p:nvPr/>
        </p:nvSpPr>
        <p:spPr>
          <a:xfrm>
            <a:off x="1024350" y="1649400"/>
            <a:ext cx="11167800" cy="5208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50">
              <a:solidFill>
                <a:srgbClr val="222222"/>
              </a:solidFill>
              <a:highlight>
                <a:srgbClr val="FFFFFF"/>
              </a:highlight>
            </a:endParaRPr>
          </a:p>
          <a:p>
            <a:pPr indent="0" lvl="0" marL="0" rtl="0" algn="l">
              <a:lnSpc>
                <a:spcPct val="115000"/>
              </a:lnSpc>
              <a:spcBef>
                <a:spcPts val="0"/>
              </a:spcBef>
              <a:spcAft>
                <a:spcPts val="0"/>
              </a:spcAft>
              <a:buNone/>
            </a:pPr>
            <a:r>
              <a:t/>
            </a:r>
            <a:endParaRPr sz="1850">
              <a:solidFill>
                <a:srgbClr val="222222"/>
              </a:solidFill>
              <a:highlight>
                <a:srgbClr val="FFFFFF"/>
              </a:highlight>
            </a:endParaRPr>
          </a:p>
        </p:txBody>
      </p:sp>
      <p:pic>
        <p:nvPicPr>
          <p:cNvPr id="254" name="Google Shape;254;p43"/>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255" name="Google Shape;255;p43"/>
          <p:cNvSpPr txBox="1"/>
          <p:nvPr/>
        </p:nvSpPr>
        <p:spPr>
          <a:xfrm>
            <a:off x="0" y="1373575"/>
            <a:ext cx="3525000" cy="508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200">
                <a:latin typeface="Nunito"/>
                <a:ea typeface="Nunito"/>
                <a:cs typeface="Nunito"/>
                <a:sym typeface="Nunito"/>
              </a:rPr>
              <a:t>This is where we have views on KOKO points view and </a:t>
            </a:r>
            <a:r>
              <a:rPr lang="en-US" sz="1200">
                <a:latin typeface="Nunito"/>
                <a:ea typeface="Nunito"/>
                <a:cs typeface="Nunito"/>
                <a:sym typeface="Nunito"/>
              </a:rPr>
              <a:t>statistics</a:t>
            </a:r>
            <a:r>
              <a:rPr lang="en-US" sz="1200">
                <a:latin typeface="Nunito"/>
                <a:ea typeface="Nunito"/>
                <a:cs typeface="Nunito"/>
                <a:sym typeface="Nunito"/>
              </a:rPr>
              <a:t> showing status, fuel levels faults, last restart etc; NOC Dashboard.</a:t>
            </a:r>
            <a:endParaRPr sz="1200">
              <a:latin typeface="Nunito"/>
              <a:ea typeface="Nunito"/>
              <a:cs typeface="Nunito"/>
              <a:sym typeface="Nunito"/>
            </a:endParaRPr>
          </a:p>
          <a:p>
            <a:pPr indent="0" lvl="0" marL="0" rtl="0" algn="l">
              <a:lnSpc>
                <a:spcPct val="115000"/>
              </a:lnSpc>
              <a:spcBef>
                <a:spcPts val="0"/>
              </a:spcBef>
              <a:spcAft>
                <a:spcPts val="0"/>
              </a:spcAft>
              <a:buNone/>
            </a:pPr>
            <a:r>
              <a:rPr lang="en-US" sz="1200">
                <a:latin typeface="Nunito"/>
                <a:ea typeface="Nunito"/>
                <a:cs typeface="Nunito"/>
                <a:sym typeface="Nunito"/>
              </a:rPr>
              <a:t>For use mainly by NOC.</a:t>
            </a:r>
            <a:endParaRPr sz="1200">
              <a:latin typeface="Nunito"/>
              <a:ea typeface="Nunito"/>
              <a:cs typeface="Nunito"/>
              <a:sym typeface="Nunito"/>
            </a:endParaRPr>
          </a:p>
          <a:p>
            <a:pPr indent="0" lvl="0" marL="0" rtl="0" algn="l">
              <a:lnSpc>
                <a:spcPct val="115000"/>
              </a:lnSpc>
              <a:spcBef>
                <a:spcPts val="0"/>
              </a:spcBef>
              <a:spcAft>
                <a:spcPts val="0"/>
              </a:spcAft>
              <a:buNone/>
            </a:pPr>
            <a:r>
              <a:t/>
            </a:r>
            <a:endParaRPr sz="1200">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Proxima Nova"/>
                <a:ea typeface="Proxima Nova"/>
                <a:cs typeface="Proxima Nova"/>
                <a:sym typeface="Proxima Nova"/>
              </a:rPr>
              <a:t>A KP being offline and “out of service” or “offline” indicates that the KOKOPOINT is not functional completely on the ground thus need for follow up. All online KPs with “in service” health status indicates the KP is working well.</a:t>
            </a:r>
            <a:endParaRPr sz="1200">
              <a:latin typeface="Nunito"/>
              <a:ea typeface="Nunito"/>
              <a:cs typeface="Nunito"/>
              <a:sym typeface="Nunito"/>
            </a:endParaRPr>
          </a:p>
        </p:txBody>
      </p:sp>
      <p:pic>
        <p:nvPicPr>
          <p:cNvPr id="256" name="Google Shape;256;p43"/>
          <p:cNvPicPr preferRelativeResize="0"/>
          <p:nvPr/>
        </p:nvPicPr>
        <p:blipFill>
          <a:blip r:embed="rId4">
            <a:alphaModFix/>
          </a:blip>
          <a:stretch>
            <a:fillRect/>
          </a:stretch>
        </p:blipFill>
        <p:spPr>
          <a:xfrm>
            <a:off x="3230260" y="1373575"/>
            <a:ext cx="8961890" cy="497260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4"/>
          <p:cNvSpPr txBox="1"/>
          <p:nvPr>
            <p:ph type="ctrTitle"/>
          </p:nvPr>
        </p:nvSpPr>
        <p:spPr>
          <a:xfrm>
            <a:off x="0" y="356375"/>
            <a:ext cx="11487900" cy="542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Customers</a:t>
            </a:r>
            <a:endParaRPr sz="3000">
              <a:latin typeface="Nunito"/>
              <a:ea typeface="Nunito"/>
              <a:cs typeface="Nunito"/>
              <a:sym typeface="Nunito"/>
            </a:endParaRPr>
          </a:p>
        </p:txBody>
      </p:sp>
      <p:pic>
        <p:nvPicPr>
          <p:cNvPr id="262" name="Google Shape;262;p44"/>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263" name="Google Shape;263;p44"/>
          <p:cNvSpPr txBox="1"/>
          <p:nvPr/>
        </p:nvSpPr>
        <p:spPr>
          <a:xfrm>
            <a:off x="0" y="898475"/>
            <a:ext cx="2860200" cy="572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600">
                <a:latin typeface="Nunito"/>
                <a:ea typeface="Nunito"/>
                <a:cs typeface="Nunito"/>
                <a:sym typeface="Nunito"/>
              </a:rPr>
              <a:t>Gives access to all KOKO Cooker customers</a:t>
            </a:r>
            <a:endParaRPr sz="1600">
              <a:latin typeface="Nunito"/>
              <a:ea typeface="Nunito"/>
              <a:cs typeface="Nunito"/>
              <a:sym typeface="Nunito"/>
            </a:endParaRPr>
          </a:p>
          <a:p>
            <a:pPr indent="0" lvl="0" marL="0" rtl="0" algn="l">
              <a:lnSpc>
                <a:spcPct val="115000"/>
              </a:lnSpc>
              <a:spcBef>
                <a:spcPts val="0"/>
              </a:spcBef>
              <a:spcAft>
                <a:spcPts val="0"/>
              </a:spcAft>
              <a:buNone/>
            </a:pPr>
            <a:r>
              <a:rPr lang="en-US" sz="1600">
                <a:latin typeface="Nunito"/>
                <a:ea typeface="Nunito"/>
                <a:cs typeface="Nunito"/>
                <a:sym typeface="Nunito"/>
              </a:rPr>
              <a:t>Also used to add new customers details and  </a:t>
            </a:r>
            <a:r>
              <a:rPr lang="en-US" sz="1600">
                <a:latin typeface="Nunito"/>
                <a:ea typeface="Nunito"/>
                <a:cs typeface="Nunito"/>
                <a:sym typeface="Nunito"/>
              </a:rPr>
              <a:t>payments</a:t>
            </a:r>
            <a:endParaRPr sz="1600">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t/>
            </a:r>
            <a:endParaRPr sz="1600">
              <a:latin typeface="Nunito"/>
              <a:ea typeface="Nunito"/>
              <a:cs typeface="Nunito"/>
              <a:sym typeface="Nunito"/>
            </a:endParaRPr>
          </a:p>
        </p:txBody>
      </p:sp>
      <p:pic>
        <p:nvPicPr>
          <p:cNvPr id="264" name="Google Shape;264;p44"/>
          <p:cNvPicPr preferRelativeResize="0"/>
          <p:nvPr/>
        </p:nvPicPr>
        <p:blipFill>
          <a:blip r:embed="rId4">
            <a:alphaModFix/>
          </a:blip>
          <a:stretch>
            <a:fillRect/>
          </a:stretch>
        </p:blipFill>
        <p:spPr>
          <a:xfrm>
            <a:off x="3180075" y="1366575"/>
            <a:ext cx="9011923" cy="4989924"/>
          </a:xfrm>
          <a:prstGeom prst="rect">
            <a:avLst/>
          </a:prstGeom>
          <a:noFill/>
          <a:ln>
            <a:noFill/>
          </a:ln>
        </p:spPr>
      </p:pic>
      <p:sp>
        <p:nvSpPr>
          <p:cNvPr id="265" name="Google Shape;265;p44"/>
          <p:cNvSpPr txBox="1"/>
          <p:nvPr/>
        </p:nvSpPr>
        <p:spPr>
          <a:xfrm>
            <a:off x="-69900" y="3229800"/>
            <a:ext cx="3000000" cy="3000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US" sz="1200">
                <a:solidFill>
                  <a:schemeClr val="dk1"/>
                </a:solidFill>
                <a:latin typeface="Proxima Nova"/>
                <a:ea typeface="Proxima Nova"/>
                <a:cs typeface="Proxima Nova"/>
                <a:sym typeface="Proxima Nova"/>
              </a:rPr>
              <a:t>Customers </a:t>
            </a:r>
            <a:endParaRPr b="1" sz="1200">
              <a:solidFill>
                <a:schemeClr val="dk1"/>
              </a:solidFill>
              <a:latin typeface="Proxima Nova"/>
              <a:ea typeface="Proxima Nova"/>
              <a:cs typeface="Proxima Nova"/>
              <a:sym typeface="Proxima Nova"/>
            </a:endParaRPr>
          </a:p>
          <a:p>
            <a:pPr indent="0" lvl="0" marL="0" rtl="0" algn="l">
              <a:lnSpc>
                <a:spcPct val="150000"/>
              </a:lnSpc>
              <a:spcBef>
                <a:spcPts val="800"/>
              </a:spcBef>
              <a:spcAft>
                <a:spcPts val="800"/>
              </a:spcAft>
              <a:buNone/>
            </a:pPr>
            <a:r>
              <a:rPr lang="en-US" sz="1200">
                <a:solidFill>
                  <a:schemeClr val="dk1"/>
                </a:solidFill>
                <a:latin typeface="Proxima Nova"/>
                <a:ea typeface="Proxima Nova"/>
                <a:cs typeface="Proxima Nova"/>
                <a:sym typeface="Proxima Nova"/>
              </a:rPr>
              <a:t>The tab for customers helps the Customer Experience team members to check the customer’s account details and advise the customers based on their account details such as PIN reset, account balance, messages sent to customers, customer’s referral code, customer’s name, customer’s phone number and the sign-up location.</a:t>
            </a:r>
            <a:endParaRPr sz="1200">
              <a:solidFill>
                <a:schemeClr val="dk1"/>
              </a:solidFill>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5"/>
          <p:cNvSpPr txBox="1"/>
          <p:nvPr>
            <p:ph type="ctrTitle"/>
          </p:nvPr>
        </p:nvSpPr>
        <p:spPr>
          <a:xfrm>
            <a:off x="0" y="356375"/>
            <a:ext cx="11487900" cy="5421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sz="3000">
                <a:latin typeface="Nunito"/>
                <a:ea typeface="Nunito"/>
                <a:cs typeface="Nunito"/>
                <a:sym typeface="Nunito"/>
              </a:rPr>
              <a:t>Customers</a:t>
            </a:r>
            <a:endParaRPr sz="3000">
              <a:latin typeface="Nunito"/>
              <a:ea typeface="Nunito"/>
              <a:cs typeface="Nunito"/>
              <a:sym typeface="Nunito"/>
            </a:endParaRPr>
          </a:p>
        </p:txBody>
      </p:sp>
      <p:pic>
        <p:nvPicPr>
          <p:cNvPr id="271" name="Google Shape;271;p45"/>
          <p:cNvPicPr preferRelativeResize="0"/>
          <p:nvPr/>
        </p:nvPicPr>
        <p:blipFill>
          <a:blip r:embed="rId3">
            <a:alphaModFix/>
          </a:blip>
          <a:stretch>
            <a:fillRect/>
          </a:stretch>
        </p:blipFill>
        <p:spPr>
          <a:xfrm>
            <a:off x="11331922" y="0"/>
            <a:ext cx="860079" cy="898474"/>
          </a:xfrm>
          <a:prstGeom prst="rect">
            <a:avLst/>
          </a:prstGeom>
          <a:noFill/>
          <a:ln>
            <a:noFill/>
          </a:ln>
        </p:spPr>
      </p:pic>
      <p:sp>
        <p:nvSpPr>
          <p:cNvPr id="272" name="Google Shape;272;p45"/>
          <p:cNvSpPr txBox="1"/>
          <p:nvPr/>
        </p:nvSpPr>
        <p:spPr>
          <a:xfrm>
            <a:off x="0" y="898475"/>
            <a:ext cx="3168900" cy="5959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1600">
                <a:latin typeface="Nunito"/>
                <a:ea typeface="Nunito"/>
                <a:cs typeface="Nunito"/>
                <a:sym typeface="Nunito"/>
              </a:rPr>
              <a:t>Customer Status:</a:t>
            </a:r>
            <a:endParaRPr b="1" sz="1600">
              <a:solidFill>
                <a:schemeClr val="dk1"/>
              </a:solidFill>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b="1" lang="en-US" sz="1600">
                <a:solidFill>
                  <a:schemeClr val="dk1"/>
                </a:solidFill>
                <a:latin typeface="Nunito"/>
                <a:ea typeface="Nunito"/>
                <a:cs typeface="Nunito"/>
                <a:sym typeface="Nunito"/>
              </a:rPr>
              <a:t>Invited-</a:t>
            </a:r>
            <a:r>
              <a:rPr lang="en-US" sz="1600">
                <a:solidFill>
                  <a:schemeClr val="dk1"/>
                </a:solidFill>
                <a:latin typeface="Nunito"/>
                <a:ea typeface="Nunito"/>
                <a:cs typeface="Nunito"/>
                <a:sym typeface="Nunito"/>
              </a:rPr>
              <a:t> has been invited using a referral code by another existing customer. Have to go through the Set PIN process.</a:t>
            </a:r>
            <a:endParaRPr sz="1600">
              <a:solidFill>
                <a:schemeClr val="dk1"/>
              </a:solidFill>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b="1" lang="en-US" sz="1600">
                <a:solidFill>
                  <a:schemeClr val="dk1"/>
                </a:solidFill>
                <a:latin typeface="Nunito"/>
                <a:ea typeface="Nunito"/>
                <a:cs typeface="Nunito"/>
                <a:sym typeface="Nunito"/>
              </a:rPr>
              <a:t>Stove user</a:t>
            </a:r>
            <a:r>
              <a:rPr lang="en-US" sz="1600">
                <a:solidFill>
                  <a:schemeClr val="dk1"/>
                </a:solidFill>
                <a:latin typeface="Nunito"/>
                <a:ea typeface="Nunito"/>
                <a:cs typeface="Nunito"/>
                <a:sym typeface="Nunito"/>
              </a:rPr>
              <a:t>- Has already purchased a cooker and has collected / fulfilled</a:t>
            </a:r>
            <a:endParaRPr sz="1600">
              <a:solidFill>
                <a:schemeClr val="dk1"/>
              </a:solidFill>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b="1" lang="en-US" sz="1600">
                <a:solidFill>
                  <a:schemeClr val="dk1"/>
                </a:solidFill>
                <a:latin typeface="Nunito"/>
                <a:ea typeface="Nunito"/>
                <a:cs typeface="Nunito"/>
                <a:sym typeface="Nunito"/>
              </a:rPr>
              <a:t>Active-</a:t>
            </a:r>
            <a:r>
              <a:rPr lang="en-US" sz="1600">
                <a:solidFill>
                  <a:schemeClr val="dk1"/>
                </a:solidFill>
                <a:latin typeface="Nunito"/>
                <a:ea typeface="Nunito"/>
                <a:cs typeface="Nunito"/>
                <a:sym typeface="Nunito"/>
              </a:rPr>
              <a:t> has an existing order/ pre-order for a cooker</a:t>
            </a:r>
            <a:endParaRPr sz="1600">
              <a:solidFill>
                <a:schemeClr val="dk1"/>
              </a:solidFill>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b="1" lang="en-US" sz="1600">
                <a:solidFill>
                  <a:schemeClr val="dk1"/>
                </a:solidFill>
                <a:latin typeface="Nunito"/>
                <a:ea typeface="Nunito"/>
                <a:cs typeface="Nunito"/>
                <a:sym typeface="Nunito"/>
              </a:rPr>
              <a:t>Disabled-</a:t>
            </a:r>
            <a:r>
              <a:rPr lang="en-US" sz="1600">
                <a:solidFill>
                  <a:schemeClr val="dk1"/>
                </a:solidFill>
                <a:latin typeface="Nunito"/>
                <a:ea typeface="Nunito"/>
                <a:cs typeface="Nunito"/>
                <a:sym typeface="Nunito"/>
              </a:rPr>
              <a:t> has been disabled from the system and cannot access their account</a:t>
            </a:r>
            <a:endParaRPr sz="1600">
              <a:solidFill>
                <a:schemeClr val="dk1"/>
              </a:solidFill>
              <a:latin typeface="Nunito"/>
              <a:ea typeface="Nunito"/>
              <a:cs typeface="Nunito"/>
              <a:sym typeface="Nunito"/>
            </a:endParaRPr>
          </a:p>
          <a:p>
            <a:pPr indent="0" lvl="0" marL="0" rtl="0" algn="l">
              <a:lnSpc>
                <a:spcPct val="115000"/>
              </a:lnSpc>
              <a:spcBef>
                <a:spcPts val="0"/>
              </a:spcBef>
              <a:spcAft>
                <a:spcPts val="0"/>
              </a:spcAft>
              <a:buClr>
                <a:schemeClr val="dk1"/>
              </a:buClr>
              <a:buSzPts val="1100"/>
              <a:buFont typeface="Arial"/>
              <a:buNone/>
            </a:pPr>
            <a:r>
              <a:rPr b="1" lang="en-US" sz="1600">
                <a:solidFill>
                  <a:schemeClr val="dk1"/>
                </a:solidFill>
                <a:latin typeface="Nunito"/>
                <a:ea typeface="Nunito"/>
                <a:cs typeface="Nunito"/>
                <a:sym typeface="Nunito"/>
              </a:rPr>
              <a:t>Reset PIN- </a:t>
            </a:r>
            <a:r>
              <a:rPr lang="en-US" sz="1600">
                <a:solidFill>
                  <a:schemeClr val="dk1"/>
                </a:solidFill>
                <a:latin typeface="Nunito"/>
                <a:ea typeface="Nunito"/>
                <a:cs typeface="Nunito"/>
                <a:sym typeface="Nunito"/>
              </a:rPr>
              <a:t>Had started the reset PIN/ I don’t know my PIN/ Forgot PIN (depends on the platform used) but has not completed the process of resetting their PIN.</a:t>
            </a:r>
            <a:endParaRPr sz="1600">
              <a:latin typeface="Nunito"/>
              <a:ea typeface="Nunito"/>
              <a:cs typeface="Nunito"/>
              <a:sym typeface="Nunito"/>
            </a:endParaRPr>
          </a:p>
        </p:txBody>
      </p:sp>
      <p:pic>
        <p:nvPicPr>
          <p:cNvPr id="273" name="Google Shape;273;p45"/>
          <p:cNvPicPr preferRelativeResize="0"/>
          <p:nvPr/>
        </p:nvPicPr>
        <p:blipFill>
          <a:blip r:embed="rId4">
            <a:alphaModFix/>
          </a:blip>
          <a:stretch>
            <a:fillRect/>
          </a:stretch>
        </p:blipFill>
        <p:spPr>
          <a:xfrm>
            <a:off x="3168900" y="1375850"/>
            <a:ext cx="9023047" cy="497534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